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23"/>
  </p:notesMasterIdLst>
  <p:sldIdLst>
    <p:sldId id="256" r:id="rId2"/>
    <p:sldId id="276" r:id="rId3"/>
    <p:sldId id="314" r:id="rId4"/>
    <p:sldId id="294" r:id="rId5"/>
    <p:sldId id="291" r:id="rId6"/>
    <p:sldId id="290" r:id="rId7"/>
    <p:sldId id="312" r:id="rId8"/>
    <p:sldId id="278" r:id="rId9"/>
    <p:sldId id="287" r:id="rId10"/>
    <p:sldId id="297" r:id="rId11"/>
    <p:sldId id="309" r:id="rId12"/>
    <p:sldId id="266" r:id="rId13"/>
    <p:sldId id="305" r:id="rId14"/>
    <p:sldId id="300" r:id="rId15"/>
    <p:sldId id="303" r:id="rId16"/>
    <p:sldId id="270" r:id="rId17"/>
    <p:sldId id="306" r:id="rId18"/>
    <p:sldId id="313" r:id="rId19"/>
    <p:sldId id="307" r:id="rId20"/>
    <p:sldId id="273" r:id="rId21"/>
    <p:sldId id="310"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A93372C-5120-4F99-BE74-D3E87B806A23}">
  <a:tblStyle styleId="{2A93372C-5120-4F99-BE74-D3E87B806A2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92"/>
    <p:restoredTop sz="71340"/>
  </p:normalViewPr>
  <p:slideViewPr>
    <p:cSldViewPr snapToGrid="0" snapToObjects="1">
      <p:cViewPr varScale="1">
        <p:scale>
          <a:sx n="83" d="100"/>
          <a:sy n="83" d="100"/>
        </p:scale>
        <p:origin x="21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5A4FFB-476F-7E46-8531-74C3663FBE99}" type="doc">
      <dgm:prSet loTypeId="urn:microsoft.com/office/officeart/2005/8/layout/radial6" loCatId="" qsTypeId="urn:microsoft.com/office/officeart/2005/8/quickstyle/simple4" qsCatId="simple" csTypeId="urn:microsoft.com/office/officeart/2005/8/colors/accent1_2" csCatId="accent1" phldr="1"/>
      <dgm:spPr/>
      <dgm:t>
        <a:bodyPr/>
        <a:lstStyle/>
        <a:p>
          <a:endParaRPr lang="en-US"/>
        </a:p>
      </dgm:t>
    </dgm:pt>
    <dgm:pt modelId="{1F95A291-1BE0-FA4C-A90E-582E91DF3145}">
      <dgm:prSet phldrT="[Text]"/>
      <dgm:spPr>
        <a:solidFill>
          <a:schemeClr val="bg2"/>
        </a:solidFill>
      </dgm:spPr>
      <dgm:t>
        <a:bodyPr/>
        <a:lstStyle/>
        <a:p>
          <a:r>
            <a:rPr lang="en-US" dirty="0" smtClean="0"/>
            <a:t>Community Resilience</a:t>
          </a:r>
          <a:endParaRPr lang="en-US" dirty="0"/>
        </a:p>
      </dgm:t>
    </dgm:pt>
    <dgm:pt modelId="{4A9E8DCE-8AA4-7141-B670-24A51C24CF0E}" type="parTrans" cxnId="{10013D7D-6E4F-844A-A42C-735903B41794}">
      <dgm:prSet/>
      <dgm:spPr/>
      <dgm:t>
        <a:bodyPr/>
        <a:lstStyle/>
        <a:p>
          <a:endParaRPr lang="en-US"/>
        </a:p>
      </dgm:t>
    </dgm:pt>
    <dgm:pt modelId="{2E2E43B3-970C-6F4E-A55B-D97470D44E3D}" type="sibTrans" cxnId="{10013D7D-6E4F-844A-A42C-735903B41794}">
      <dgm:prSet/>
      <dgm:spPr/>
      <dgm:t>
        <a:bodyPr/>
        <a:lstStyle/>
        <a:p>
          <a:endParaRPr lang="en-US"/>
        </a:p>
      </dgm:t>
    </dgm:pt>
    <dgm:pt modelId="{FB8245CB-C2B3-FD4B-BB11-96CC7BCCC9F8}">
      <dgm:prSet phldrT="[Text]"/>
      <dgm:spPr>
        <a:solidFill>
          <a:schemeClr val="bg2"/>
        </a:solidFill>
      </dgm:spPr>
      <dgm:t>
        <a:bodyPr/>
        <a:lstStyle/>
        <a:p>
          <a:r>
            <a:rPr lang="en-US" dirty="0" smtClean="0"/>
            <a:t>Adaptive Capacities</a:t>
          </a:r>
          <a:endParaRPr lang="en-US" dirty="0"/>
        </a:p>
      </dgm:t>
    </dgm:pt>
    <dgm:pt modelId="{12E57F0F-1766-4849-862C-999894BE8841}" type="parTrans" cxnId="{D7E4772A-7C35-C546-8708-9608B2326069}">
      <dgm:prSet/>
      <dgm:spPr/>
      <dgm:t>
        <a:bodyPr/>
        <a:lstStyle/>
        <a:p>
          <a:endParaRPr lang="en-US"/>
        </a:p>
      </dgm:t>
    </dgm:pt>
    <dgm:pt modelId="{C76D50CF-D2C1-4A41-BC01-EE2B8133B7FA}" type="sibTrans" cxnId="{D7E4772A-7C35-C546-8708-9608B2326069}">
      <dgm:prSet/>
      <dgm:spPr/>
      <dgm:t>
        <a:bodyPr/>
        <a:lstStyle/>
        <a:p>
          <a:endParaRPr lang="en-US"/>
        </a:p>
      </dgm:t>
    </dgm:pt>
    <dgm:pt modelId="{CA993B61-3AD8-904B-AD2A-F6BD331F728C}">
      <dgm:prSet phldrT="[Text]"/>
      <dgm:spPr>
        <a:solidFill>
          <a:schemeClr val="bg2"/>
        </a:solidFill>
      </dgm:spPr>
      <dgm:t>
        <a:bodyPr/>
        <a:lstStyle/>
        <a:p>
          <a:r>
            <a:rPr lang="en-US" dirty="0" smtClean="0"/>
            <a:t>Resource Robustness</a:t>
          </a:r>
          <a:endParaRPr lang="en-US" dirty="0"/>
        </a:p>
      </dgm:t>
    </dgm:pt>
    <dgm:pt modelId="{A4FEBA54-2DF6-CE40-881D-C60A4B031AB8}" type="parTrans" cxnId="{E4D106B0-1ADF-034B-85B3-4094288FE75B}">
      <dgm:prSet/>
      <dgm:spPr/>
      <dgm:t>
        <a:bodyPr/>
        <a:lstStyle/>
        <a:p>
          <a:endParaRPr lang="en-US"/>
        </a:p>
      </dgm:t>
    </dgm:pt>
    <dgm:pt modelId="{15ABAB70-0109-E246-95D0-5E5D9476CDD8}" type="sibTrans" cxnId="{E4D106B0-1ADF-034B-85B3-4094288FE75B}">
      <dgm:prSet/>
      <dgm:spPr/>
      <dgm:t>
        <a:bodyPr/>
        <a:lstStyle/>
        <a:p>
          <a:endParaRPr lang="en-US"/>
        </a:p>
      </dgm:t>
    </dgm:pt>
    <dgm:pt modelId="{FB27380A-CC70-B145-BFA8-00C916E7070D}">
      <dgm:prSet phldrT="[Text]"/>
      <dgm:spPr>
        <a:solidFill>
          <a:schemeClr val="bg2"/>
        </a:solidFill>
      </dgm:spPr>
      <dgm:t>
        <a:bodyPr/>
        <a:lstStyle/>
        <a:p>
          <a:r>
            <a:rPr lang="en-US" dirty="0" smtClean="0"/>
            <a:t>Community Competence</a:t>
          </a:r>
          <a:endParaRPr lang="en-US" dirty="0"/>
        </a:p>
      </dgm:t>
    </dgm:pt>
    <dgm:pt modelId="{18CB4E9D-B53D-1242-9ACA-E534FDAA86AA}" type="parTrans" cxnId="{DB27E902-06CC-F747-BA4D-CB305FEF658D}">
      <dgm:prSet/>
      <dgm:spPr/>
      <dgm:t>
        <a:bodyPr/>
        <a:lstStyle/>
        <a:p>
          <a:endParaRPr lang="en-US"/>
        </a:p>
      </dgm:t>
    </dgm:pt>
    <dgm:pt modelId="{5189E213-3E70-554F-B370-011BFD6DF389}" type="sibTrans" cxnId="{DB27E902-06CC-F747-BA4D-CB305FEF658D}">
      <dgm:prSet/>
      <dgm:spPr/>
      <dgm:t>
        <a:bodyPr/>
        <a:lstStyle/>
        <a:p>
          <a:endParaRPr lang="en-US"/>
        </a:p>
      </dgm:t>
    </dgm:pt>
    <dgm:pt modelId="{EB549A93-B29C-F843-B865-9EBE42E6BEC8}">
      <dgm:prSet phldrT="[Text]"/>
      <dgm:spPr>
        <a:solidFill>
          <a:schemeClr val="bg2"/>
        </a:solidFill>
      </dgm:spPr>
      <dgm:t>
        <a:bodyPr/>
        <a:lstStyle/>
        <a:p>
          <a:r>
            <a:rPr lang="en-US" dirty="0" smtClean="0"/>
            <a:t>Social</a:t>
          </a:r>
        </a:p>
        <a:p>
          <a:r>
            <a:rPr lang="en-US" dirty="0" smtClean="0"/>
            <a:t> Capital </a:t>
          </a:r>
        </a:p>
        <a:p>
          <a:endParaRPr lang="en-US" dirty="0"/>
        </a:p>
      </dgm:t>
    </dgm:pt>
    <dgm:pt modelId="{A4A39C4F-F720-7641-86C2-EE6CD2AC03B7}" type="parTrans" cxnId="{DB5B85DF-3CCF-EB4C-A549-5FD94B20502C}">
      <dgm:prSet/>
      <dgm:spPr/>
      <dgm:t>
        <a:bodyPr/>
        <a:lstStyle/>
        <a:p>
          <a:endParaRPr lang="en-US"/>
        </a:p>
      </dgm:t>
    </dgm:pt>
    <dgm:pt modelId="{A4CF13F9-DE9F-6C4B-B4FC-E99406FCF8A3}" type="sibTrans" cxnId="{DB5B85DF-3CCF-EB4C-A549-5FD94B20502C}">
      <dgm:prSet/>
      <dgm:spPr/>
      <dgm:t>
        <a:bodyPr/>
        <a:lstStyle/>
        <a:p>
          <a:endParaRPr lang="en-US"/>
        </a:p>
      </dgm:t>
    </dgm:pt>
    <dgm:pt modelId="{E4A5DA0A-4EFD-E340-8ADD-BCDA23A3570A}">
      <dgm:prSet phldrT="[Text]"/>
      <dgm:spPr>
        <a:solidFill>
          <a:schemeClr val="bg2"/>
        </a:solidFill>
      </dgm:spPr>
      <dgm:t>
        <a:bodyPr/>
        <a:lstStyle/>
        <a:p>
          <a:r>
            <a:rPr lang="en-US" dirty="0" smtClean="0"/>
            <a:t>Economic Development</a:t>
          </a:r>
          <a:endParaRPr lang="en-US" dirty="0"/>
        </a:p>
      </dgm:t>
    </dgm:pt>
    <dgm:pt modelId="{452002B8-BC66-2048-9F6F-EEC1C44FAEF5}" type="parTrans" cxnId="{65351B79-4AE1-F140-80F2-4471113DC155}">
      <dgm:prSet/>
      <dgm:spPr/>
      <dgm:t>
        <a:bodyPr/>
        <a:lstStyle/>
        <a:p>
          <a:endParaRPr lang="en-US"/>
        </a:p>
      </dgm:t>
    </dgm:pt>
    <dgm:pt modelId="{393C267C-96ED-894E-A8B5-1AC02EFE55BA}" type="sibTrans" cxnId="{65351B79-4AE1-F140-80F2-4471113DC155}">
      <dgm:prSet/>
      <dgm:spPr/>
      <dgm:t>
        <a:bodyPr/>
        <a:lstStyle/>
        <a:p>
          <a:endParaRPr lang="en-US"/>
        </a:p>
      </dgm:t>
    </dgm:pt>
    <dgm:pt modelId="{2EA0CB36-8AB5-124C-99EE-B538089728BC}" type="pres">
      <dgm:prSet presAssocID="{8B5A4FFB-476F-7E46-8531-74C3663FBE99}" presName="Name0" presStyleCnt="0">
        <dgm:presLayoutVars>
          <dgm:chMax val="1"/>
          <dgm:dir/>
          <dgm:animLvl val="ctr"/>
          <dgm:resizeHandles val="exact"/>
        </dgm:presLayoutVars>
      </dgm:prSet>
      <dgm:spPr/>
      <dgm:t>
        <a:bodyPr/>
        <a:lstStyle/>
        <a:p>
          <a:endParaRPr lang="en-US"/>
        </a:p>
      </dgm:t>
    </dgm:pt>
    <dgm:pt modelId="{B7E19D03-03B3-9A44-93CE-44654625AC83}" type="pres">
      <dgm:prSet presAssocID="{1F95A291-1BE0-FA4C-A90E-582E91DF3145}" presName="centerShape" presStyleLbl="node0" presStyleIdx="0" presStyleCnt="1"/>
      <dgm:spPr/>
      <dgm:t>
        <a:bodyPr/>
        <a:lstStyle/>
        <a:p>
          <a:endParaRPr lang="en-US"/>
        </a:p>
      </dgm:t>
    </dgm:pt>
    <dgm:pt modelId="{74D1BE9E-9C17-1A4B-BE0B-37EFE73CB9EA}" type="pres">
      <dgm:prSet presAssocID="{FB8245CB-C2B3-FD4B-BB11-96CC7BCCC9F8}" presName="node" presStyleLbl="node1" presStyleIdx="0" presStyleCnt="5">
        <dgm:presLayoutVars>
          <dgm:bulletEnabled val="1"/>
        </dgm:presLayoutVars>
      </dgm:prSet>
      <dgm:spPr/>
      <dgm:t>
        <a:bodyPr/>
        <a:lstStyle/>
        <a:p>
          <a:endParaRPr lang="en-US"/>
        </a:p>
      </dgm:t>
    </dgm:pt>
    <dgm:pt modelId="{C362E180-B0D5-D04C-B2E3-C9AD26306150}" type="pres">
      <dgm:prSet presAssocID="{FB8245CB-C2B3-FD4B-BB11-96CC7BCCC9F8}" presName="dummy" presStyleCnt="0"/>
      <dgm:spPr/>
    </dgm:pt>
    <dgm:pt modelId="{1D8D9705-370A-C84F-B3B6-8E89E20CB230}" type="pres">
      <dgm:prSet presAssocID="{C76D50CF-D2C1-4A41-BC01-EE2B8133B7FA}" presName="sibTrans" presStyleLbl="sibTrans2D1" presStyleIdx="0" presStyleCnt="5"/>
      <dgm:spPr/>
      <dgm:t>
        <a:bodyPr/>
        <a:lstStyle/>
        <a:p>
          <a:endParaRPr lang="en-US"/>
        </a:p>
      </dgm:t>
    </dgm:pt>
    <dgm:pt modelId="{1981644A-569F-474C-A307-6EB1D28DC1B8}" type="pres">
      <dgm:prSet presAssocID="{CA993B61-3AD8-904B-AD2A-F6BD331F728C}" presName="node" presStyleLbl="node1" presStyleIdx="1" presStyleCnt="5">
        <dgm:presLayoutVars>
          <dgm:bulletEnabled val="1"/>
        </dgm:presLayoutVars>
      </dgm:prSet>
      <dgm:spPr/>
      <dgm:t>
        <a:bodyPr/>
        <a:lstStyle/>
        <a:p>
          <a:endParaRPr lang="en-US"/>
        </a:p>
      </dgm:t>
    </dgm:pt>
    <dgm:pt modelId="{877384E2-30FB-704A-8EA1-4CBFDA7E880E}" type="pres">
      <dgm:prSet presAssocID="{CA993B61-3AD8-904B-AD2A-F6BD331F728C}" presName="dummy" presStyleCnt="0"/>
      <dgm:spPr/>
    </dgm:pt>
    <dgm:pt modelId="{B050AA96-90A0-5040-BBD1-28F19257B894}" type="pres">
      <dgm:prSet presAssocID="{15ABAB70-0109-E246-95D0-5E5D9476CDD8}" presName="sibTrans" presStyleLbl="sibTrans2D1" presStyleIdx="1" presStyleCnt="5"/>
      <dgm:spPr/>
      <dgm:t>
        <a:bodyPr/>
        <a:lstStyle/>
        <a:p>
          <a:endParaRPr lang="en-US"/>
        </a:p>
      </dgm:t>
    </dgm:pt>
    <dgm:pt modelId="{6884F4FB-2CF0-5C46-A6E0-198625237654}" type="pres">
      <dgm:prSet presAssocID="{EB549A93-B29C-F843-B865-9EBE42E6BEC8}" presName="node" presStyleLbl="node1" presStyleIdx="2" presStyleCnt="5">
        <dgm:presLayoutVars>
          <dgm:bulletEnabled val="1"/>
        </dgm:presLayoutVars>
      </dgm:prSet>
      <dgm:spPr/>
      <dgm:t>
        <a:bodyPr/>
        <a:lstStyle/>
        <a:p>
          <a:endParaRPr lang="en-US"/>
        </a:p>
      </dgm:t>
    </dgm:pt>
    <dgm:pt modelId="{2A5285C5-116C-7040-BAB4-8AED36BB01FD}" type="pres">
      <dgm:prSet presAssocID="{EB549A93-B29C-F843-B865-9EBE42E6BEC8}" presName="dummy" presStyleCnt="0"/>
      <dgm:spPr/>
    </dgm:pt>
    <dgm:pt modelId="{CFC99DF2-B1CB-D143-ABC4-9392D4B11CC7}" type="pres">
      <dgm:prSet presAssocID="{A4CF13F9-DE9F-6C4B-B4FC-E99406FCF8A3}" presName="sibTrans" presStyleLbl="sibTrans2D1" presStyleIdx="2" presStyleCnt="5"/>
      <dgm:spPr/>
      <dgm:t>
        <a:bodyPr/>
        <a:lstStyle/>
        <a:p>
          <a:endParaRPr lang="en-US"/>
        </a:p>
      </dgm:t>
    </dgm:pt>
    <dgm:pt modelId="{6A6750C9-6360-1D41-B1AA-7BFD6FD6BA3E}" type="pres">
      <dgm:prSet presAssocID="{FB27380A-CC70-B145-BFA8-00C916E7070D}" presName="node" presStyleLbl="node1" presStyleIdx="3" presStyleCnt="5">
        <dgm:presLayoutVars>
          <dgm:bulletEnabled val="1"/>
        </dgm:presLayoutVars>
      </dgm:prSet>
      <dgm:spPr/>
      <dgm:t>
        <a:bodyPr/>
        <a:lstStyle/>
        <a:p>
          <a:endParaRPr lang="en-US"/>
        </a:p>
      </dgm:t>
    </dgm:pt>
    <dgm:pt modelId="{8973F60A-FCB7-EF41-A8A6-2AF7D6551A10}" type="pres">
      <dgm:prSet presAssocID="{FB27380A-CC70-B145-BFA8-00C916E7070D}" presName="dummy" presStyleCnt="0"/>
      <dgm:spPr/>
    </dgm:pt>
    <dgm:pt modelId="{65132991-7179-9540-8E0B-22D22A8A1E62}" type="pres">
      <dgm:prSet presAssocID="{5189E213-3E70-554F-B370-011BFD6DF389}" presName="sibTrans" presStyleLbl="sibTrans2D1" presStyleIdx="3" presStyleCnt="5"/>
      <dgm:spPr/>
      <dgm:t>
        <a:bodyPr/>
        <a:lstStyle/>
        <a:p>
          <a:endParaRPr lang="en-US"/>
        </a:p>
      </dgm:t>
    </dgm:pt>
    <dgm:pt modelId="{22F9F674-C82B-764A-90B2-92C4728CB7E3}" type="pres">
      <dgm:prSet presAssocID="{E4A5DA0A-4EFD-E340-8ADD-BCDA23A3570A}" presName="node" presStyleLbl="node1" presStyleIdx="4" presStyleCnt="5">
        <dgm:presLayoutVars>
          <dgm:bulletEnabled val="1"/>
        </dgm:presLayoutVars>
      </dgm:prSet>
      <dgm:spPr/>
      <dgm:t>
        <a:bodyPr/>
        <a:lstStyle/>
        <a:p>
          <a:endParaRPr lang="en-US"/>
        </a:p>
      </dgm:t>
    </dgm:pt>
    <dgm:pt modelId="{B8F79F99-843F-9C4F-BFC5-5578457A68BD}" type="pres">
      <dgm:prSet presAssocID="{E4A5DA0A-4EFD-E340-8ADD-BCDA23A3570A}" presName="dummy" presStyleCnt="0"/>
      <dgm:spPr/>
    </dgm:pt>
    <dgm:pt modelId="{A932290F-967B-FB4F-9E21-5CC26168A12F}" type="pres">
      <dgm:prSet presAssocID="{393C267C-96ED-894E-A8B5-1AC02EFE55BA}" presName="sibTrans" presStyleLbl="sibTrans2D1" presStyleIdx="4" presStyleCnt="5"/>
      <dgm:spPr/>
      <dgm:t>
        <a:bodyPr/>
        <a:lstStyle/>
        <a:p>
          <a:endParaRPr lang="en-US"/>
        </a:p>
      </dgm:t>
    </dgm:pt>
  </dgm:ptLst>
  <dgm:cxnLst>
    <dgm:cxn modelId="{D766571A-0918-B946-9279-B4B3565149A0}" type="presOf" srcId="{A4CF13F9-DE9F-6C4B-B4FC-E99406FCF8A3}" destId="{CFC99DF2-B1CB-D143-ABC4-9392D4B11CC7}" srcOrd="0" destOrd="0" presId="urn:microsoft.com/office/officeart/2005/8/layout/radial6"/>
    <dgm:cxn modelId="{189A90FE-CB56-A544-8084-63DCA51C5F12}" type="presOf" srcId="{393C267C-96ED-894E-A8B5-1AC02EFE55BA}" destId="{A932290F-967B-FB4F-9E21-5CC26168A12F}" srcOrd="0" destOrd="0" presId="urn:microsoft.com/office/officeart/2005/8/layout/radial6"/>
    <dgm:cxn modelId="{DB27E902-06CC-F747-BA4D-CB305FEF658D}" srcId="{1F95A291-1BE0-FA4C-A90E-582E91DF3145}" destId="{FB27380A-CC70-B145-BFA8-00C916E7070D}" srcOrd="3" destOrd="0" parTransId="{18CB4E9D-B53D-1242-9ACA-E534FDAA86AA}" sibTransId="{5189E213-3E70-554F-B370-011BFD6DF389}"/>
    <dgm:cxn modelId="{FC0970BC-285D-1F48-B173-AD5EAA8EE898}" type="presOf" srcId="{FB27380A-CC70-B145-BFA8-00C916E7070D}" destId="{6A6750C9-6360-1D41-B1AA-7BFD6FD6BA3E}" srcOrd="0" destOrd="0" presId="urn:microsoft.com/office/officeart/2005/8/layout/radial6"/>
    <dgm:cxn modelId="{10013D7D-6E4F-844A-A42C-735903B41794}" srcId="{8B5A4FFB-476F-7E46-8531-74C3663FBE99}" destId="{1F95A291-1BE0-FA4C-A90E-582E91DF3145}" srcOrd="0" destOrd="0" parTransId="{4A9E8DCE-8AA4-7141-B670-24A51C24CF0E}" sibTransId="{2E2E43B3-970C-6F4E-A55B-D97470D44E3D}"/>
    <dgm:cxn modelId="{3C53536F-A5ED-2C4A-BAE6-4537D3577B7C}" type="presOf" srcId="{1F95A291-1BE0-FA4C-A90E-582E91DF3145}" destId="{B7E19D03-03B3-9A44-93CE-44654625AC83}" srcOrd="0" destOrd="0" presId="urn:microsoft.com/office/officeart/2005/8/layout/radial6"/>
    <dgm:cxn modelId="{1B4E8664-4078-CA41-B992-B08E08D20141}" type="presOf" srcId="{8B5A4FFB-476F-7E46-8531-74C3663FBE99}" destId="{2EA0CB36-8AB5-124C-99EE-B538089728BC}" srcOrd="0" destOrd="0" presId="urn:microsoft.com/office/officeart/2005/8/layout/radial6"/>
    <dgm:cxn modelId="{3E7B18C3-1660-5E45-9FE8-B4292EF40DF8}" type="presOf" srcId="{CA993B61-3AD8-904B-AD2A-F6BD331F728C}" destId="{1981644A-569F-474C-A307-6EB1D28DC1B8}" srcOrd="0" destOrd="0" presId="urn:microsoft.com/office/officeart/2005/8/layout/radial6"/>
    <dgm:cxn modelId="{4FE30A95-95C2-604B-9E24-3E1458ADCA88}" type="presOf" srcId="{5189E213-3E70-554F-B370-011BFD6DF389}" destId="{65132991-7179-9540-8E0B-22D22A8A1E62}" srcOrd="0" destOrd="0" presId="urn:microsoft.com/office/officeart/2005/8/layout/radial6"/>
    <dgm:cxn modelId="{2067B285-9658-4A42-A6F3-674F1C59B969}" type="presOf" srcId="{15ABAB70-0109-E246-95D0-5E5D9476CDD8}" destId="{B050AA96-90A0-5040-BBD1-28F19257B894}" srcOrd="0" destOrd="0" presId="urn:microsoft.com/office/officeart/2005/8/layout/radial6"/>
    <dgm:cxn modelId="{DD4004FD-236A-5D4A-8FDF-AA520A20D1A3}" type="presOf" srcId="{C76D50CF-D2C1-4A41-BC01-EE2B8133B7FA}" destId="{1D8D9705-370A-C84F-B3B6-8E89E20CB230}" srcOrd="0" destOrd="0" presId="urn:microsoft.com/office/officeart/2005/8/layout/radial6"/>
    <dgm:cxn modelId="{05AE9562-FD71-FA42-B896-FB3E877F467C}" type="presOf" srcId="{FB8245CB-C2B3-FD4B-BB11-96CC7BCCC9F8}" destId="{74D1BE9E-9C17-1A4B-BE0B-37EFE73CB9EA}" srcOrd="0" destOrd="0" presId="urn:microsoft.com/office/officeart/2005/8/layout/radial6"/>
    <dgm:cxn modelId="{402DD1DA-8EA0-AE43-9445-E19470E9EAB5}" type="presOf" srcId="{E4A5DA0A-4EFD-E340-8ADD-BCDA23A3570A}" destId="{22F9F674-C82B-764A-90B2-92C4728CB7E3}" srcOrd="0" destOrd="0" presId="urn:microsoft.com/office/officeart/2005/8/layout/radial6"/>
    <dgm:cxn modelId="{D7E4772A-7C35-C546-8708-9608B2326069}" srcId="{1F95A291-1BE0-FA4C-A90E-582E91DF3145}" destId="{FB8245CB-C2B3-FD4B-BB11-96CC7BCCC9F8}" srcOrd="0" destOrd="0" parTransId="{12E57F0F-1766-4849-862C-999894BE8841}" sibTransId="{C76D50CF-D2C1-4A41-BC01-EE2B8133B7FA}"/>
    <dgm:cxn modelId="{65351B79-4AE1-F140-80F2-4471113DC155}" srcId="{1F95A291-1BE0-FA4C-A90E-582E91DF3145}" destId="{E4A5DA0A-4EFD-E340-8ADD-BCDA23A3570A}" srcOrd="4" destOrd="0" parTransId="{452002B8-BC66-2048-9F6F-EEC1C44FAEF5}" sibTransId="{393C267C-96ED-894E-A8B5-1AC02EFE55BA}"/>
    <dgm:cxn modelId="{DB5B85DF-3CCF-EB4C-A549-5FD94B20502C}" srcId="{1F95A291-1BE0-FA4C-A90E-582E91DF3145}" destId="{EB549A93-B29C-F843-B865-9EBE42E6BEC8}" srcOrd="2" destOrd="0" parTransId="{A4A39C4F-F720-7641-86C2-EE6CD2AC03B7}" sibTransId="{A4CF13F9-DE9F-6C4B-B4FC-E99406FCF8A3}"/>
    <dgm:cxn modelId="{3199DDD5-7A3C-3B49-9901-7EF3A0AEEE54}" type="presOf" srcId="{EB549A93-B29C-F843-B865-9EBE42E6BEC8}" destId="{6884F4FB-2CF0-5C46-A6E0-198625237654}" srcOrd="0" destOrd="0" presId="urn:microsoft.com/office/officeart/2005/8/layout/radial6"/>
    <dgm:cxn modelId="{E4D106B0-1ADF-034B-85B3-4094288FE75B}" srcId="{1F95A291-1BE0-FA4C-A90E-582E91DF3145}" destId="{CA993B61-3AD8-904B-AD2A-F6BD331F728C}" srcOrd="1" destOrd="0" parTransId="{A4FEBA54-2DF6-CE40-881D-C60A4B031AB8}" sibTransId="{15ABAB70-0109-E246-95D0-5E5D9476CDD8}"/>
    <dgm:cxn modelId="{07173C3B-07E1-EF44-927F-F6F8158D26C4}" type="presParOf" srcId="{2EA0CB36-8AB5-124C-99EE-B538089728BC}" destId="{B7E19D03-03B3-9A44-93CE-44654625AC83}" srcOrd="0" destOrd="0" presId="urn:microsoft.com/office/officeart/2005/8/layout/radial6"/>
    <dgm:cxn modelId="{09168B59-BAA1-0942-B6F3-7537E3FA4503}" type="presParOf" srcId="{2EA0CB36-8AB5-124C-99EE-B538089728BC}" destId="{74D1BE9E-9C17-1A4B-BE0B-37EFE73CB9EA}" srcOrd="1" destOrd="0" presId="urn:microsoft.com/office/officeart/2005/8/layout/radial6"/>
    <dgm:cxn modelId="{3B425503-16B1-7447-9790-68AE04FBC819}" type="presParOf" srcId="{2EA0CB36-8AB5-124C-99EE-B538089728BC}" destId="{C362E180-B0D5-D04C-B2E3-C9AD26306150}" srcOrd="2" destOrd="0" presId="urn:microsoft.com/office/officeart/2005/8/layout/radial6"/>
    <dgm:cxn modelId="{5036D4B1-CC1C-AB48-AD56-CE18200B5126}" type="presParOf" srcId="{2EA0CB36-8AB5-124C-99EE-B538089728BC}" destId="{1D8D9705-370A-C84F-B3B6-8E89E20CB230}" srcOrd="3" destOrd="0" presId="urn:microsoft.com/office/officeart/2005/8/layout/radial6"/>
    <dgm:cxn modelId="{168A23F3-8ADB-3F4F-A289-9809E6FFD58C}" type="presParOf" srcId="{2EA0CB36-8AB5-124C-99EE-B538089728BC}" destId="{1981644A-569F-474C-A307-6EB1D28DC1B8}" srcOrd="4" destOrd="0" presId="urn:microsoft.com/office/officeart/2005/8/layout/radial6"/>
    <dgm:cxn modelId="{CB443E1D-0EE2-CF4D-8B03-5376F530EA40}" type="presParOf" srcId="{2EA0CB36-8AB5-124C-99EE-B538089728BC}" destId="{877384E2-30FB-704A-8EA1-4CBFDA7E880E}" srcOrd="5" destOrd="0" presId="urn:microsoft.com/office/officeart/2005/8/layout/radial6"/>
    <dgm:cxn modelId="{7172DF3D-5C6E-3846-B520-1EF8FC302826}" type="presParOf" srcId="{2EA0CB36-8AB5-124C-99EE-B538089728BC}" destId="{B050AA96-90A0-5040-BBD1-28F19257B894}" srcOrd="6" destOrd="0" presId="urn:microsoft.com/office/officeart/2005/8/layout/radial6"/>
    <dgm:cxn modelId="{14F923DD-B13A-C24E-B927-646890653D88}" type="presParOf" srcId="{2EA0CB36-8AB5-124C-99EE-B538089728BC}" destId="{6884F4FB-2CF0-5C46-A6E0-198625237654}" srcOrd="7" destOrd="0" presId="urn:microsoft.com/office/officeart/2005/8/layout/radial6"/>
    <dgm:cxn modelId="{A69E0B94-9126-9545-AE3B-F73937A1CAF8}" type="presParOf" srcId="{2EA0CB36-8AB5-124C-99EE-B538089728BC}" destId="{2A5285C5-116C-7040-BAB4-8AED36BB01FD}" srcOrd="8" destOrd="0" presId="urn:microsoft.com/office/officeart/2005/8/layout/radial6"/>
    <dgm:cxn modelId="{950126F2-FC31-8F4B-BDC5-962471B5067B}" type="presParOf" srcId="{2EA0CB36-8AB5-124C-99EE-B538089728BC}" destId="{CFC99DF2-B1CB-D143-ABC4-9392D4B11CC7}" srcOrd="9" destOrd="0" presId="urn:microsoft.com/office/officeart/2005/8/layout/radial6"/>
    <dgm:cxn modelId="{8BB24D56-79FC-C94A-AE51-50C44214347B}" type="presParOf" srcId="{2EA0CB36-8AB5-124C-99EE-B538089728BC}" destId="{6A6750C9-6360-1D41-B1AA-7BFD6FD6BA3E}" srcOrd="10" destOrd="0" presId="urn:microsoft.com/office/officeart/2005/8/layout/radial6"/>
    <dgm:cxn modelId="{F8E4F05B-0778-004F-824F-6FA1E4D415F5}" type="presParOf" srcId="{2EA0CB36-8AB5-124C-99EE-B538089728BC}" destId="{8973F60A-FCB7-EF41-A8A6-2AF7D6551A10}" srcOrd="11" destOrd="0" presId="urn:microsoft.com/office/officeart/2005/8/layout/radial6"/>
    <dgm:cxn modelId="{D4CD6F54-0BCE-B344-946D-930CFEEA7817}" type="presParOf" srcId="{2EA0CB36-8AB5-124C-99EE-B538089728BC}" destId="{65132991-7179-9540-8E0B-22D22A8A1E62}" srcOrd="12" destOrd="0" presId="urn:microsoft.com/office/officeart/2005/8/layout/radial6"/>
    <dgm:cxn modelId="{3EB36AFF-93B4-7F4C-B44F-E1EC3387E61F}" type="presParOf" srcId="{2EA0CB36-8AB5-124C-99EE-B538089728BC}" destId="{22F9F674-C82B-764A-90B2-92C4728CB7E3}" srcOrd="13" destOrd="0" presId="urn:microsoft.com/office/officeart/2005/8/layout/radial6"/>
    <dgm:cxn modelId="{9F305AB4-86BD-0A4A-BCF0-56CB8D7D9D11}" type="presParOf" srcId="{2EA0CB36-8AB5-124C-99EE-B538089728BC}" destId="{B8F79F99-843F-9C4F-BFC5-5578457A68BD}" srcOrd="14" destOrd="0" presId="urn:microsoft.com/office/officeart/2005/8/layout/radial6"/>
    <dgm:cxn modelId="{017C0FCD-DAAD-5C49-9D03-84A9903C8A19}" type="presParOf" srcId="{2EA0CB36-8AB5-124C-99EE-B538089728BC}" destId="{A932290F-967B-FB4F-9E21-5CC26168A12F}"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2290F-967B-FB4F-9E21-5CC26168A12F}">
      <dsp:nvSpPr>
        <dsp:cNvPr id="0" name=""/>
        <dsp:cNvSpPr/>
      </dsp:nvSpPr>
      <dsp:spPr>
        <a:xfrm>
          <a:off x="982300" y="444608"/>
          <a:ext cx="2961269" cy="2961269"/>
        </a:xfrm>
        <a:prstGeom prst="blockArc">
          <a:avLst>
            <a:gd name="adj1" fmla="val 11880000"/>
            <a:gd name="adj2" fmla="val 16200000"/>
            <a:gd name="adj3" fmla="val 4642"/>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5132991-7179-9540-8E0B-22D22A8A1E62}">
      <dsp:nvSpPr>
        <dsp:cNvPr id="0" name=""/>
        <dsp:cNvSpPr/>
      </dsp:nvSpPr>
      <dsp:spPr>
        <a:xfrm>
          <a:off x="982300" y="444608"/>
          <a:ext cx="2961269" cy="2961269"/>
        </a:xfrm>
        <a:prstGeom prst="blockArc">
          <a:avLst>
            <a:gd name="adj1" fmla="val 7560000"/>
            <a:gd name="adj2" fmla="val 11880000"/>
            <a:gd name="adj3" fmla="val 4642"/>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FC99DF2-B1CB-D143-ABC4-9392D4B11CC7}">
      <dsp:nvSpPr>
        <dsp:cNvPr id="0" name=""/>
        <dsp:cNvSpPr/>
      </dsp:nvSpPr>
      <dsp:spPr>
        <a:xfrm>
          <a:off x="982300" y="444608"/>
          <a:ext cx="2961269" cy="2961269"/>
        </a:xfrm>
        <a:prstGeom prst="blockArc">
          <a:avLst>
            <a:gd name="adj1" fmla="val 3240000"/>
            <a:gd name="adj2" fmla="val 7560000"/>
            <a:gd name="adj3" fmla="val 4642"/>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050AA96-90A0-5040-BBD1-28F19257B894}">
      <dsp:nvSpPr>
        <dsp:cNvPr id="0" name=""/>
        <dsp:cNvSpPr/>
      </dsp:nvSpPr>
      <dsp:spPr>
        <a:xfrm>
          <a:off x="982300" y="444608"/>
          <a:ext cx="2961269" cy="2961269"/>
        </a:xfrm>
        <a:prstGeom prst="blockArc">
          <a:avLst>
            <a:gd name="adj1" fmla="val 20520000"/>
            <a:gd name="adj2" fmla="val 3240000"/>
            <a:gd name="adj3" fmla="val 4642"/>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D8D9705-370A-C84F-B3B6-8E89E20CB230}">
      <dsp:nvSpPr>
        <dsp:cNvPr id="0" name=""/>
        <dsp:cNvSpPr/>
      </dsp:nvSpPr>
      <dsp:spPr>
        <a:xfrm>
          <a:off x="982300" y="444608"/>
          <a:ext cx="2961269" cy="2961269"/>
        </a:xfrm>
        <a:prstGeom prst="blockArc">
          <a:avLst>
            <a:gd name="adj1" fmla="val 16200000"/>
            <a:gd name="adj2" fmla="val 20520000"/>
            <a:gd name="adj3" fmla="val 4642"/>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7E19D03-03B3-9A44-93CE-44654625AC83}">
      <dsp:nvSpPr>
        <dsp:cNvPr id="0" name=""/>
        <dsp:cNvSpPr/>
      </dsp:nvSpPr>
      <dsp:spPr>
        <a:xfrm>
          <a:off x="1781057" y="1243366"/>
          <a:ext cx="1363754" cy="1363754"/>
        </a:xfrm>
        <a:prstGeom prst="ellipse">
          <a:avLst/>
        </a:prstGeom>
        <a:solidFill>
          <a:schemeClr val="bg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Community Resilience</a:t>
          </a:r>
          <a:endParaRPr lang="en-US" sz="1400" kern="1200" dirty="0"/>
        </a:p>
      </dsp:txBody>
      <dsp:txXfrm>
        <a:off x="1980774" y="1443083"/>
        <a:ext cx="964320" cy="964320"/>
      </dsp:txXfrm>
    </dsp:sp>
    <dsp:sp modelId="{74D1BE9E-9C17-1A4B-BE0B-37EFE73CB9EA}">
      <dsp:nvSpPr>
        <dsp:cNvPr id="0" name=""/>
        <dsp:cNvSpPr/>
      </dsp:nvSpPr>
      <dsp:spPr>
        <a:xfrm>
          <a:off x="1985621" y="1661"/>
          <a:ext cx="954627" cy="954627"/>
        </a:xfrm>
        <a:prstGeom prst="ellipse">
          <a:avLst/>
        </a:prstGeom>
        <a:solidFill>
          <a:schemeClr val="bg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Adaptive Capacities</a:t>
          </a:r>
          <a:endParaRPr lang="en-US" sz="800" kern="1200" dirty="0"/>
        </a:p>
      </dsp:txBody>
      <dsp:txXfrm>
        <a:off x="2125423" y="141463"/>
        <a:ext cx="675023" cy="675023"/>
      </dsp:txXfrm>
    </dsp:sp>
    <dsp:sp modelId="{1981644A-569F-474C-A307-6EB1D28DC1B8}">
      <dsp:nvSpPr>
        <dsp:cNvPr id="0" name=""/>
        <dsp:cNvSpPr/>
      </dsp:nvSpPr>
      <dsp:spPr>
        <a:xfrm>
          <a:off x="3361103" y="1001008"/>
          <a:ext cx="954627" cy="954627"/>
        </a:xfrm>
        <a:prstGeom prst="ellipse">
          <a:avLst/>
        </a:prstGeom>
        <a:solidFill>
          <a:schemeClr val="bg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Resource Robustness</a:t>
          </a:r>
          <a:endParaRPr lang="en-US" sz="800" kern="1200" dirty="0"/>
        </a:p>
      </dsp:txBody>
      <dsp:txXfrm>
        <a:off x="3500905" y="1140810"/>
        <a:ext cx="675023" cy="675023"/>
      </dsp:txXfrm>
    </dsp:sp>
    <dsp:sp modelId="{6884F4FB-2CF0-5C46-A6E0-198625237654}">
      <dsp:nvSpPr>
        <dsp:cNvPr id="0" name=""/>
        <dsp:cNvSpPr/>
      </dsp:nvSpPr>
      <dsp:spPr>
        <a:xfrm>
          <a:off x="2835716" y="2617984"/>
          <a:ext cx="954627" cy="954627"/>
        </a:xfrm>
        <a:prstGeom prst="ellipse">
          <a:avLst/>
        </a:prstGeom>
        <a:solidFill>
          <a:schemeClr val="bg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Social</a:t>
          </a:r>
        </a:p>
        <a:p>
          <a:pPr lvl="0" algn="ctr" defTabSz="355600">
            <a:lnSpc>
              <a:spcPct val="90000"/>
            </a:lnSpc>
            <a:spcBef>
              <a:spcPct val="0"/>
            </a:spcBef>
            <a:spcAft>
              <a:spcPct val="35000"/>
            </a:spcAft>
          </a:pPr>
          <a:r>
            <a:rPr lang="en-US" sz="800" kern="1200" dirty="0" smtClean="0"/>
            <a:t> Capital </a:t>
          </a:r>
        </a:p>
        <a:p>
          <a:pPr lvl="0" algn="ctr" defTabSz="355600">
            <a:lnSpc>
              <a:spcPct val="90000"/>
            </a:lnSpc>
            <a:spcBef>
              <a:spcPct val="0"/>
            </a:spcBef>
            <a:spcAft>
              <a:spcPct val="35000"/>
            </a:spcAft>
          </a:pPr>
          <a:endParaRPr lang="en-US" sz="800" kern="1200" dirty="0"/>
        </a:p>
      </dsp:txBody>
      <dsp:txXfrm>
        <a:off x="2975518" y="2757786"/>
        <a:ext cx="675023" cy="675023"/>
      </dsp:txXfrm>
    </dsp:sp>
    <dsp:sp modelId="{6A6750C9-6360-1D41-B1AA-7BFD6FD6BA3E}">
      <dsp:nvSpPr>
        <dsp:cNvPr id="0" name=""/>
        <dsp:cNvSpPr/>
      </dsp:nvSpPr>
      <dsp:spPr>
        <a:xfrm>
          <a:off x="1135526" y="2617984"/>
          <a:ext cx="954627" cy="954627"/>
        </a:xfrm>
        <a:prstGeom prst="ellipse">
          <a:avLst/>
        </a:prstGeom>
        <a:solidFill>
          <a:schemeClr val="bg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Community Competence</a:t>
          </a:r>
          <a:endParaRPr lang="en-US" sz="800" kern="1200" dirty="0"/>
        </a:p>
      </dsp:txBody>
      <dsp:txXfrm>
        <a:off x="1275328" y="2757786"/>
        <a:ext cx="675023" cy="675023"/>
      </dsp:txXfrm>
    </dsp:sp>
    <dsp:sp modelId="{22F9F674-C82B-764A-90B2-92C4728CB7E3}">
      <dsp:nvSpPr>
        <dsp:cNvPr id="0" name=""/>
        <dsp:cNvSpPr/>
      </dsp:nvSpPr>
      <dsp:spPr>
        <a:xfrm>
          <a:off x="610138" y="1001008"/>
          <a:ext cx="954627" cy="954627"/>
        </a:xfrm>
        <a:prstGeom prst="ellipse">
          <a:avLst/>
        </a:prstGeom>
        <a:solidFill>
          <a:schemeClr val="bg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Economic Development</a:t>
          </a:r>
          <a:endParaRPr lang="en-US" sz="800" kern="1200" dirty="0"/>
        </a:p>
      </dsp:txBody>
      <dsp:txXfrm>
        <a:off x="749940" y="1140810"/>
        <a:ext cx="675023" cy="67502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73454327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Shape 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 name="Shape 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78382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 name="Shape 1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1375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165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BE8B28C3-0019-934E-9872-ACD3B52DD08D}" type="slidenum">
              <a:rPr lang="en-US" smtClean="0"/>
              <a:t>5</a:t>
            </a:fld>
            <a:endParaRPr lang="en-US"/>
          </a:p>
        </p:txBody>
      </p:sp>
    </p:spTree>
    <p:extLst>
      <p:ext uri="{BB962C8B-B14F-4D97-AF65-F5344CB8AC3E}">
        <p14:creationId xmlns:p14="http://schemas.microsoft.com/office/powerpoint/2010/main" val="1640394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1069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Shape 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2" name="Shape 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marR="0" lvl="0" indent="-317500" algn="l" defTabSz="914400" rtl="0" eaLnBrk="1" fontAlgn="auto" latinLnBrk="0" hangingPunct="1">
              <a:lnSpc>
                <a:spcPct val="100000"/>
              </a:lnSpc>
              <a:spcBef>
                <a:spcPts val="0"/>
              </a:spcBef>
              <a:spcAft>
                <a:spcPts val="0"/>
              </a:spcAft>
              <a:buClr>
                <a:srgbClr val="000000"/>
              </a:buClr>
              <a:buSzTx/>
              <a:buFont typeface="Arial"/>
              <a:buNone/>
              <a:tabLst/>
              <a:defRPr/>
            </a:pPr>
            <a:endParaRPr dirty="0"/>
          </a:p>
        </p:txBody>
      </p:sp>
    </p:spTree>
    <p:extLst>
      <p:ext uri="{BB962C8B-B14F-4D97-AF65-F5344CB8AC3E}">
        <p14:creationId xmlns:p14="http://schemas.microsoft.com/office/powerpoint/2010/main" val="1204379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28480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370"/>
              </a:spcBef>
              <a:buNone/>
            </a:pPr>
            <a:endParaRPr dirty="0"/>
          </a:p>
        </p:txBody>
      </p:sp>
    </p:spTree>
    <p:extLst>
      <p:ext uri="{BB962C8B-B14F-4D97-AF65-F5344CB8AC3E}">
        <p14:creationId xmlns:p14="http://schemas.microsoft.com/office/powerpoint/2010/main" val="371587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09" name="Shape 2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marR="0" lvl="0" indent="-317500" algn="l" defTabSz="914400" rtl="0" eaLnBrk="1" fontAlgn="auto" latinLnBrk="0" hangingPunct="1">
              <a:lnSpc>
                <a:spcPct val="100000"/>
              </a:lnSpc>
              <a:spcBef>
                <a:spcPts val="0"/>
              </a:spcBef>
              <a:spcAft>
                <a:spcPts val="0"/>
              </a:spcAft>
              <a:buClr>
                <a:srgbClr val="000000"/>
              </a:buClr>
              <a:buSzPct val="58333"/>
              <a:buFont typeface="Arial"/>
              <a:buNone/>
              <a:tabLst/>
              <a:defRPr/>
            </a:pPr>
            <a:endParaRPr lang="en-US" dirty="0"/>
          </a:p>
        </p:txBody>
      </p:sp>
      <p:sp>
        <p:nvSpPr>
          <p:cNvPr id="210" name="Shape 210"/>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13</a:t>
            </a:fld>
            <a:endParaRPr lang="en-US"/>
          </a:p>
        </p:txBody>
      </p:sp>
    </p:spTree>
    <p:extLst>
      <p:ext uri="{BB962C8B-B14F-4D97-AF65-F5344CB8AC3E}">
        <p14:creationId xmlns:p14="http://schemas.microsoft.com/office/powerpoint/2010/main" val="849207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40" name="Shape 14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lang="en-US" dirty="0">
              <a:solidFill>
                <a:schemeClr val="dk1"/>
              </a:solidFill>
              <a:latin typeface="Calibri"/>
              <a:ea typeface="Calibri"/>
              <a:cs typeface="Calibri"/>
              <a:sym typeface="Calibri"/>
            </a:endParaRPr>
          </a:p>
        </p:txBody>
      </p:sp>
      <p:sp>
        <p:nvSpPr>
          <p:cNvPr id="141" name="Shape 14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14</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388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93" name="Shape 19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548640" marR="0" lvl="1" indent="-177800" algn="l" defTabSz="914400" rtl="0" eaLnBrk="1" fontAlgn="auto" latinLnBrk="0" hangingPunct="1">
              <a:lnSpc>
                <a:spcPct val="100000"/>
              </a:lnSpc>
              <a:spcBef>
                <a:spcPts val="370"/>
              </a:spcBef>
              <a:spcAft>
                <a:spcPts val="0"/>
              </a:spcAft>
              <a:buClr>
                <a:schemeClr val="dk1"/>
              </a:buClr>
              <a:buSzPct val="100000"/>
              <a:buFont typeface="Libre Baskerville"/>
              <a:buNone/>
              <a:tabLst/>
              <a:defRPr/>
            </a:pPr>
            <a:endParaRPr lang="en-US" sz="1200" dirty="0">
              <a:solidFill>
                <a:schemeClr val="dk1"/>
              </a:solidFill>
              <a:latin typeface="Libre Baskerville"/>
              <a:ea typeface="Libre Baskerville"/>
              <a:cs typeface="Libre Baskerville"/>
              <a:sym typeface="Libre Baskerville"/>
            </a:endParaRPr>
          </a:p>
        </p:txBody>
      </p:sp>
      <p:sp>
        <p:nvSpPr>
          <p:cNvPr id="194" name="Shape 19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15</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7038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 dirty="0"/>
          </a:p>
        </p:txBody>
      </p:sp>
    </p:spTree>
    <p:extLst>
      <p:ext uri="{BB962C8B-B14F-4D97-AF65-F5344CB8AC3E}">
        <p14:creationId xmlns:p14="http://schemas.microsoft.com/office/powerpoint/2010/main" val="503599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72473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09816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0" y="0"/>
            <a:ext cx="9144000" cy="3518399"/>
          </a:xfrm>
          <a:prstGeom prst="rect">
            <a:avLst/>
          </a:prstGeom>
          <a:solidFill>
            <a:schemeClr val="dk2"/>
          </a:solidFill>
          <a:ln>
            <a:noFill/>
          </a:ln>
        </p:spPr>
        <p:txBody>
          <a:bodyPr lIns="91425" tIns="45700" rIns="91425" bIns="45700" anchor="ctr" anchorCtr="0">
            <a:noAutofit/>
          </a:bodyPr>
          <a:lstStyle/>
          <a:p>
            <a:pPr lvl="0">
              <a:spcBef>
                <a:spcPts val="0"/>
              </a:spcBef>
              <a:buNone/>
            </a:pPr>
            <a:endParaRPr/>
          </a:p>
        </p:txBody>
      </p:sp>
      <p:cxnSp>
        <p:nvCxnSpPr>
          <p:cNvPr id="11" name="Shape 11"/>
          <p:cNvCxnSpPr/>
          <p:nvPr/>
        </p:nvCxnSpPr>
        <p:spPr>
          <a:xfrm>
            <a:off x="0" y="3496604"/>
            <a:ext cx="9144000" cy="0"/>
          </a:xfrm>
          <a:prstGeom prst="straightConnector1">
            <a:avLst/>
          </a:prstGeom>
          <a:noFill/>
          <a:ln w="57150" cap="flat" cmpd="sng">
            <a:solidFill>
              <a:srgbClr val="000000">
                <a:alpha val="14901"/>
              </a:srgbClr>
            </a:solidFill>
            <a:prstDash val="solid"/>
            <a:round/>
            <a:headEnd type="none" w="med" len="med"/>
            <a:tailEnd type="none" w="med" len="med"/>
          </a:ln>
        </p:spPr>
      </p:cxnSp>
      <p:sp>
        <p:nvSpPr>
          <p:cNvPr id="12" name="Shape 12"/>
          <p:cNvSpPr txBox="1">
            <a:spLocks noGrp="1"/>
          </p:cNvSpPr>
          <p:nvPr>
            <p:ph type="ctrTitle"/>
          </p:nvPr>
        </p:nvSpPr>
        <p:spPr>
          <a:xfrm>
            <a:off x="685800" y="1867781"/>
            <a:ext cx="7772400" cy="1648800"/>
          </a:xfrm>
          <a:prstGeom prst="rect">
            <a:avLst/>
          </a:prstGeom>
        </p:spPr>
        <p:txBody>
          <a:bodyPr lIns="91425" tIns="91425" rIns="91425" bIns="91425" anchor="b" anchorCtr="0"/>
          <a:lstStyle>
            <a:lvl1pPr lvl="0">
              <a:spcBef>
                <a:spcPts val="0"/>
              </a:spcBef>
              <a:buSzPct val="100000"/>
              <a:defRPr sz="7200"/>
            </a:lvl1pPr>
            <a:lvl2pPr lvl="1">
              <a:spcBef>
                <a:spcPts val="0"/>
              </a:spcBef>
              <a:buSzPct val="100000"/>
              <a:defRPr sz="7200"/>
            </a:lvl2pPr>
            <a:lvl3pPr lvl="2">
              <a:spcBef>
                <a:spcPts val="0"/>
              </a:spcBef>
              <a:buSzPct val="100000"/>
              <a:defRPr sz="7200"/>
            </a:lvl3pPr>
            <a:lvl4pPr lvl="3">
              <a:spcBef>
                <a:spcPts val="0"/>
              </a:spcBef>
              <a:buSzPct val="100000"/>
              <a:defRPr sz="7200"/>
            </a:lvl4pPr>
            <a:lvl5pPr lvl="4">
              <a:spcBef>
                <a:spcPts val="0"/>
              </a:spcBef>
              <a:buSzPct val="100000"/>
              <a:defRPr sz="7200"/>
            </a:lvl5pPr>
            <a:lvl6pPr lvl="5">
              <a:spcBef>
                <a:spcPts val="0"/>
              </a:spcBef>
              <a:buSzPct val="100000"/>
              <a:defRPr sz="7200"/>
            </a:lvl6pPr>
            <a:lvl7pPr lvl="6">
              <a:spcBef>
                <a:spcPts val="0"/>
              </a:spcBef>
              <a:buSzPct val="100000"/>
              <a:defRPr sz="7200"/>
            </a:lvl7pPr>
            <a:lvl8pPr lvl="7">
              <a:spcBef>
                <a:spcPts val="0"/>
              </a:spcBef>
              <a:buSzPct val="100000"/>
              <a:defRPr sz="7200"/>
            </a:lvl8pPr>
            <a:lvl9pPr lvl="8">
              <a:spcBef>
                <a:spcPts val="0"/>
              </a:spcBef>
              <a:buSzPct val="100000"/>
              <a:defRPr sz="7200"/>
            </a:lvl9pPr>
          </a:lstStyle>
          <a:p>
            <a:endParaRPr/>
          </a:p>
        </p:txBody>
      </p:sp>
      <p:sp>
        <p:nvSpPr>
          <p:cNvPr id="13" name="Shape 13"/>
          <p:cNvSpPr txBox="1">
            <a:spLocks noGrp="1"/>
          </p:cNvSpPr>
          <p:nvPr>
            <p:ph type="subTitle" idx="1"/>
          </p:nvPr>
        </p:nvSpPr>
        <p:spPr>
          <a:xfrm>
            <a:off x="685800" y="3627026"/>
            <a:ext cx="7772400" cy="774300"/>
          </a:xfrm>
          <a:prstGeom prst="rect">
            <a:avLst/>
          </a:prstGeom>
        </p:spPr>
        <p:txBody>
          <a:bodyPr lIns="91425" tIns="91425" rIns="91425" bIns="91425" anchor="t" anchorCtr="0"/>
          <a:lstStyle>
            <a:lvl1pPr lvl="0">
              <a:spcBef>
                <a:spcPts val="0"/>
              </a:spcBef>
              <a:buClr>
                <a:schemeClr val="dk2"/>
              </a:buClr>
              <a:buNone/>
              <a:defRPr>
                <a:solidFill>
                  <a:schemeClr val="dk2"/>
                </a:solidFill>
              </a:defRPr>
            </a:lvl1pPr>
            <a:lvl2pPr lvl="1">
              <a:spcBef>
                <a:spcPts val="0"/>
              </a:spcBef>
              <a:buClr>
                <a:schemeClr val="dk2"/>
              </a:buClr>
              <a:buSzPct val="100000"/>
              <a:buNone/>
              <a:defRPr sz="3000">
                <a:solidFill>
                  <a:schemeClr val="dk2"/>
                </a:solidFill>
              </a:defRPr>
            </a:lvl2pPr>
            <a:lvl3pPr lvl="2">
              <a:spcBef>
                <a:spcPts val="0"/>
              </a:spcBef>
              <a:buClr>
                <a:schemeClr val="dk2"/>
              </a:buClr>
              <a:buSzPct val="100000"/>
              <a:buNone/>
              <a:defRPr sz="3000">
                <a:solidFill>
                  <a:schemeClr val="dk2"/>
                </a:solidFill>
              </a:defRPr>
            </a:lvl3pPr>
            <a:lvl4pPr lvl="3">
              <a:spcBef>
                <a:spcPts val="0"/>
              </a:spcBef>
              <a:buClr>
                <a:schemeClr val="dk2"/>
              </a:buClr>
              <a:buSzPct val="100000"/>
              <a:buNone/>
              <a:defRPr sz="3000">
                <a:solidFill>
                  <a:schemeClr val="dk2"/>
                </a:solidFill>
              </a:defRPr>
            </a:lvl4pPr>
            <a:lvl5pPr lvl="4">
              <a:spcBef>
                <a:spcPts val="0"/>
              </a:spcBef>
              <a:buClr>
                <a:schemeClr val="dk2"/>
              </a:buClr>
              <a:buSzPct val="100000"/>
              <a:buNone/>
              <a:defRPr sz="3000">
                <a:solidFill>
                  <a:schemeClr val="dk2"/>
                </a:solidFill>
              </a:defRPr>
            </a:lvl5pPr>
            <a:lvl6pPr lvl="5">
              <a:spcBef>
                <a:spcPts val="0"/>
              </a:spcBef>
              <a:buClr>
                <a:schemeClr val="dk2"/>
              </a:buClr>
              <a:buSzPct val="100000"/>
              <a:buNone/>
              <a:defRPr sz="3000">
                <a:solidFill>
                  <a:schemeClr val="dk2"/>
                </a:solidFill>
              </a:defRPr>
            </a:lvl6pPr>
            <a:lvl7pPr lvl="6">
              <a:spcBef>
                <a:spcPts val="0"/>
              </a:spcBef>
              <a:buClr>
                <a:schemeClr val="dk2"/>
              </a:buClr>
              <a:buSzPct val="100000"/>
              <a:buNone/>
              <a:defRPr sz="3000">
                <a:solidFill>
                  <a:schemeClr val="dk2"/>
                </a:solidFill>
              </a:defRPr>
            </a:lvl7pPr>
            <a:lvl8pPr lvl="7">
              <a:spcBef>
                <a:spcPts val="0"/>
              </a:spcBef>
              <a:buClr>
                <a:schemeClr val="dk2"/>
              </a:buClr>
              <a:buSzPct val="100000"/>
              <a:buNone/>
              <a:defRPr sz="3000">
                <a:solidFill>
                  <a:schemeClr val="dk2"/>
                </a:solidFill>
              </a:defRPr>
            </a:lvl8pPr>
            <a:lvl9pPr lvl="8">
              <a:spcBef>
                <a:spcPts val="0"/>
              </a:spcBef>
              <a:buClr>
                <a:schemeClr val="dk2"/>
              </a:buClr>
              <a:buSzPct val="100000"/>
              <a:buNone/>
              <a:defRPr sz="3000">
                <a:solidFill>
                  <a:schemeClr val="dk2"/>
                </a:solidFill>
              </a:defRPr>
            </a:lvl9pPr>
          </a:lstStyle>
          <a:p>
            <a:endParaRPr/>
          </a:p>
        </p:txBody>
      </p:sp>
      <p:sp>
        <p:nvSpPr>
          <p:cNvPr id="14" name="Shape 14"/>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p:nvPr/>
        </p:nvSpPr>
        <p:spPr>
          <a:xfrm>
            <a:off x="0" y="0"/>
            <a:ext cx="9144000" cy="1149900"/>
          </a:xfrm>
          <a:prstGeom prst="rect">
            <a:avLst/>
          </a:prstGeom>
          <a:solidFill>
            <a:srgbClr val="2388DB"/>
          </a:solidFill>
          <a:ln>
            <a:noFill/>
          </a:ln>
        </p:spPr>
        <p:txBody>
          <a:bodyPr lIns="91425" tIns="45700" rIns="91425" bIns="45700" anchor="ctr" anchorCtr="0">
            <a:noAutofit/>
          </a:bodyPr>
          <a:lstStyle/>
          <a:p>
            <a:pPr lvl="0">
              <a:spcBef>
                <a:spcPts val="0"/>
              </a:spcBef>
              <a:buNone/>
            </a:pPr>
            <a:endParaRPr/>
          </a:p>
        </p:txBody>
      </p:sp>
      <p:cxnSp>
        <p:nvCxnSpPr>
          <p:cNvPr id="17" name="Shape 17"/>
          <p:cNvCxnSpPr/>
          <p:nvPr/>
        </p:nvCxnSpPr>
        <p:spPr>
          <a:xfrm>
            <a:off x="0" y="1127875"/>
            <a:ext cx="9144000" cy="0"/>
          </a:xfrm>
          <a:prstGeom prst="straightConnector1">
            <a:avLst/>
          </a:prstGeom>
          <a:noFill/>
          <a:ln w="57150" cap="flat" cmpd="sng">
            <a:solidFill>
              <a:srgbClr val="000000">
                <a:alpha val="14901"/>
              </a:srgbClr>
            </a:solidFill>
            <a:prstDash val="solid"/>
            <a:round/>
            <a:headEnd type="none" w="med" len="med"/>
            <a:tailEnd type="none" w="med" len="med"/>
          </a:ln>
        </p:spPr>
      </p:cxnSp>
      <p:sp>
        <p:nvSpPr>
          <p:cNvPr id="18" name="Shape 18"/>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p:nvPr/>
        </p:nvSpPr>
        <p:spPr>
          <a:xfrm>
            <a:off x="0" y="0"/>
            <a:ext cx="9144000" cy="1149900"/>
          </a:xfrm>
          <a:prstGeom prst="rect">
            <a:avLst/>
          </a:prstGeom>
          <a:solidFill>
            <a:schemeClr val="dk2"/>
          </a:solidFill>
          <a:ln>
            <a:noFill/>
          </a:ln>
        </p:spPr>
        <p:txBody>
          <a:bodyPr lIns="91425" tIns="45700" rIns="91425" bIns="45700" anchor="ctr" anchorCtr="0">
            <a:noAutofit/>
          </a:bodyPr>
          <a:lstStyle/>
          <a:p>
            <a:pPr lvl="0">
              <a:spcBef>
                <a:spcPts val="0"/>
              </a:spcBef>
              <a:buNone/>
            </a:pPr>
            <a:endParaRPr/>
          </a:p>
        </p:txBody>
      </p:sp>
      <p:cxnSp>
        <p:nvCxnSpPr>
          <p:cNvPr id="23" name="Shape 23"/>
          <p:cNvCxnSpPr/>
          <p:nvPr/>
        </p:nvCxnSpPr>
        <p:spPr>
          <a:xfrm>
            <a:off x="0" y="1127875"/>
            <a:ext cx="9144000" cy="0"/>
          </a:xfrm>
          <a:prstGeom prst="straightConnector1">
            <a:avLst/>
          </a:prstGeom>
          <a:noFill/>
          <a:ln w="57150" cap="flat" cmpd="sng">
            <a:solidFill>
              <a:srgbClr val="000000">
                <a:alpha val="14901"/>
              </a:srgbClr>
            </a:solidFill>
            <a:prstDash val="solid"/>
            <a:round/>
            <a:headEnd type="none" w="med" len="med"/>
            <a:tailEnd type="none" w="med" len="med"/>
          </a:ln>
        </p:spPr>
      </p:cxnSp>
      <p:sp>
        <p:nvSpPr>
          <p:cNvPr id="24" name="Shape 24"/>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5" name="Shape 25"/>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01E4E8F6-379D-0247-B903-745AD767E85F}" type="datetimeFigureOut">
              <a:rPr lang="en-US" smtClean="0"/>
              <a:t>11/22/16</a:t>
            </a:fld>
            <a:endParaRPr 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99EA519-6334-8147-B284-4776A01E5A1B}" type="slidenum">
              <a:rPr lang="en-US" smtClean="0"/>
              <a:t>‹#›</a:t>
            </a:fld>
            <a:endParaRPr lang="en-US"/>
          </a:p>
        </p:txBody>
      </p:sp>
    </p:spTree>
    <p:extLst>
      <p:ext uri="{BB962C8B-B14F-4D97-AF65-F5344CB8AC3E}">
        <p14:creationId xmlns:p14="http://schemas.microsoft.com/office/powerpoint/2010/main" val="1571135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7AAD1ACD-D698-7E41-8D6F-21600AC7EF7B}" type="datetimeFigureOut">
              <a:rPr lang="en-US" smtClean="0"/>
              <a:t>11/22/16</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61A8AC16-11B9-A747-86D7-AC56FDB4DB3F}" type="slidenum">
              <a:rPr lang="en-US" smtClean="0"/>
              <a:t>‹#›</a:t>
            </a:fld>
            <a:endParaRPr lang="en-US"/>
          </a:p>
        </p:txBody>
      </p:sp>
    </p:spTree>
    <p:extLst>
      <p:ext uri="{BB962C8B-B14F-4D97-AF65-F5344CB8AC3E}">
        <p14:creationId xmlns:p14="http://schemas.microsoft.com/office/powerpoint/2010/main" val="16096496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spcBef>
                <a:spcPts val="0"/>
              </a:spcBef>
              <a:buClr>
                <a:schemeClr val="lt1"/>
              </a:buClr>
              <a:buSzPct val="100000"/>
              <a:buNone/>
              <a:defRPr sz="3600" b="1">
                <a:solidFill>
                  <a:schemeClr val="lt1"/>
                </a:solidFill>
              </a:defRPr>
            </a:lvl1pPr>
            <a:lvl2pPr lvl="1">
              <a:spcBef>
                <a:spcPts val="0"/>
              </a:spcBef>
              <a:buClr>
                <a:schemeClr val="lt1"/>
              </a:buClr>
              <a:buSzPct val="100000"/>
              <a:buNone/>
              <a:defRPr sz="3600" b="1">
                <a:solidFill>
                  <a:schemeClr val="lt1"/>
                </a:solidFill>
              </a:defRPr>
            </a:lvl2pPr>
            <a:lvl3pPr lvl="2">
              <a:spcBef>
                <a:spcPts val="0"/>
              </a:spcBef>
              <a:buClr>
                <a:schemeClr val="lt1"/>
              </a:buClr>
              <a:buSzPct val="100000"/>
              <a:buNone/>
              <a:defRPr sz="3600" b="1">
                <a:solidFill>
                  <a:schemeClr val="lt1"/>
                </a:solidFill>
              </a:defRPr>
            </a:lvl3pPr>
            <a:lvl4pPr lvl="3">
              <a:spcBef>
                <a:spcPts val="0"/>
              </a:spcBef>
              <a:buClr>
                <a:schemeClr val="lt1"/>
              </a:buClr>
              <a:buSzPct val="100000"/>
              <a:buNone/>
              <a:defRPr sz="3600" b="1">
                <a:solidFill>
                  <a:schemeClr val="lt1"/>
                </a:solidFill>
              </a:defRPr>
            </a:lvl4pPr>
            <a:lvl5pPr lvl="4">
              <a:spcBef>
                <a:spcPts val="0"/>
              </a:spcBef>
              <a:buClr>
                <a:schemeClr val="lt1"/>
              </a:buClr>
              <a:buSzPct val="100000"/>
              <a:buNone/>
              <a:defRPr sz="3600" b="1">
                <a:solidFill>
                  <a:schemeClr val="lt1"/>
                </a:solidFill>
              </a:defRPr>
            </a:lvl5pPr>
            <a:lvl6pPr lvl="5">
              <a:spcBef>
                <a:spcPts val="0"/>
              </a:spcBef>
              <a:buClr>
                <a:schemeClr val="lt1"/>
              </a:buClr>
              <a:buSzPct val="100000"/>
              <a:buNone/>
              <a:defRPr sz="3600" b="1">
                <a:solidFill>
                  <a:schemeClr val="lt1"/>
                </a:solidFill>
              </a:defRPr>
            </a:lvl6pPr>
            <a:lvl7pPr lvl="6">
              <a:spcBef>
                <a:spcPts val="0"/>
              </a:spcBef>
              <a:buClr>
                <a:schemeClr val="lt1"/>
              </a:buClr>
              <a:buSzPct val="100000"/>
              <a:buNone/>
              <a:defRPr sz="3600" b="1">
                <a:solidFill>
                  <a:schemeClr val="lt1"/>
                </a:solidFill>
              </a:defRPr>
            </a:lvl7pPr>
            <a:lvl8pPr lvl="7">
              <a:spcBef>
                <a:spcPts val="0"/>
              </a:spcBef>
              <a:buClr>
                <a:schemeClr val="lt1"/>
              </a:buClr>
              <a:buSzPct val="100000"/>
              <a:buNone/>
              <a:defRPr sz="3600" b="1">
                <a:solidFill>
                  <a:schemeClr val="lt1"/>
                </a:solidFill>
              </a:defRPr>
            </a:lvl8pPr>
            <a:lvl9pPr lvl="8">
              <a:spcBef>
                <a:spcPts val="0"/>
              </a:spcBef>
              <a:buClr>
                <a:schemeClr val="lt1"/>
              </a:buClr>
              <a:buSzPct val="100000"/>
              <a:buNone/>
              <a:defRPr sz="3600" b="1">
                <a:solidFill>
                  <a:schemeClr val="lt1"/>
                </a:solidFill>
              </a:defRPr>
            </a:lvl9pPr>
          </a:lstStyle>
          <a:p>
            <a:endParaRPr/>
          </a:p>
        </p:txBody>
      </p:sp>
      <p:sp>
        <p:nvSpPr>
          <p:cNvPr id="7" name="Shape 7"/>
          <p:cNvSpPr txBox="1">
            <a:spLocks noGrp="1"/>
          </p:cNvSpPr>
          <p:nvPr>
            <p:ph type="body" idx="1"/>
          </p:nvPr>
        </p:nvSpPr>
        <p:spPr>
          <a:xfrm>
            <a:off x="457200" y="1200150"/>
            <a:ext cx="8229600" cy="3725699"/>
          </a:xfrm>
          <a:prstGeom prst="rect">
            <a:avLst/>
          </a:prstGeom>
          <a:noFill/>
          <a:ln>
            <a:noFill/>
          </a:ln>
        </p:spPr>
        <p:txBody>
          <a:bodyPr lIns="91425" tIns="91425" rIns="91425" bIns="91425" anchor="t" anchorCtr="0"/>
          <a:lstStyle>
            <a:lvl1pPr lvl="0">
              <a:spcBef>
                <a:spcPts val="600"/>
              </a:spcBef>
              <a:buClr>
                <a:schemeClr val="dk1"/>
              </a:buClr>
              <a:buSzPct val="100000"/>
              <a:defRPr sz="3000">
                <a:solidFill>
                  <a:schemeClr val="dk1"/>
                </a:solidFill>
              </a:defRPr>
            </a:lvl1pPr>
            <a:lvl2pPr lvl="1">
              <a:spcBef>
                <a:spcPts val="480"/>
              </a:spcBef>
              <a:buClr>
                <a:schemeClr val="dk1"/>
              </a:buClr>
              <a:buSzPct val="100000"/>
              <a:defRPr sz="2400">
                <a:solidFill>
                  <a:schemeClr val="dk1"/>
                </a:solidFill>
              </a:defRPr>
            </a:lvl2pPr>
            <a:lvl3pPr lvl="2">
              <a:spcBef>
                <a:spcPts val="480"/>
              </a:spcBef>
              <a:buClr>
                <a:schemeClr val="dk1"/>
              </a:buClr>
              <a:buSzPct val="100000"/>
              <a:defRPr sz="2400">
                <a:solidFill>
                  <a:schemeClr val="dk1"/>
                </a:solidFill>
              </a:defRPr>
            </a:lvl3pPr>
            <a:lvl4pPr lvl="3">
              <a:spcBef>
                <a:spcPts val="360"/>
              </a:spcBef>
              <a:buClr>
                <a:schemeClr val="dk1"/>
              </a:buClr>
              <a:buSzPct val="100000"/>
              <a:defRPr sz="1800">
                <a:solidFill>
                  <a:schemeClr val="dk1"/>
                </a:solidFill>
              </a:defRPr>
            </a:lvl4pPr>
            <a:lvl5pPr lvl="4">
              <a:spcBef>
                <a:spcPts val="360"/>
              </a:spcBef>
              <a:buClr>
                <a:schemeClr val="dk1"/>
              </a:buClr>
              <a:buSzPct val="100000"/>
              <a:defRPr sz="1800">
                <a:solidFill>
                  <a:schemeClr val="dk1"/>
                </a:solidFill>
              </a:defRPr>
            </a:lvl5pPr>
            <a:lvl6pPr lvl="5">
              <a:spcBef>
                <a:spcPts val="360"/>
              </a:spcBef>
              <a:buClr>
                <a:schemeClr val="dk1"/>
              </a:buClr>
              <a:buSzPct val="100000"/>
              <a:defRPr sz="1800">
                <a:solidFill>
                  <a:schemeClr val="dk1"/>
                </a:solidFill>
              </a:defRPr>
            </a:lvl6pPr>
            <a:lvl7pPr lvl="6">
              <a:spcBef>
                <a:spcPts val="360"/>
              </a:spcBef>
              <a:buClr>
                <a:schemeClr val="dk1"/>
              </a:buClr>
              <a:buSzPct val="100000"/>
              <a:defRPr sz="1800">
                <a:solidFill>
                  <a:schemeClr val="dk1"/>
                </a:solidFill>
              </a:defRPr>
            </a:lvl7pPr>
            <a:lvl8pPr lvl="7">
              <a:spcBef>
                <a:spcPts val="360"/>
              </a:spcBef>
              <a:buClr>
                <a:schemeClr val="dk1"/>
              </a:buClr>
              <a:buSzPct val="100000"/>
              <a:defRPr sz="1800">
                <a:solidFill>
                  <a:schemeClr val="dk1"/>
                </a:solidFill>
              </a:defRPr>
            </a:lvl8pPr>
            <a:lvl9pPr lvl="8">
              <a:spcBef>
                <a:spcPts val="360"/>
              </a:spcBef>
              <a:buClr>
                <a:schemeClr val="dk1"/>
              </a:buClr>
              <a:buSzPct val="100000"/>
              <a:defRPr sz="1800">
                <a:solidFill>
                  <a:schemeClr val="dk1"/>
                </a:solidFill>
              </a:defRPr>
            </a:lvl9pPr>
          </a:lstStyle>
          <a:p>
            <a:endParaRPr/>
          </a:p>
        </p:txBody>
      </p:sp>
      <p:sp>
        <p:nvSpPr>
          <p:cNvPr id="8" name="Shape 8"/>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2"/>
                </a:solidFill>
              </a:rPr>
              <a:t>‹#›</a:t>
            </a:fld>
            <a:endParaRPr lang="en" sz="13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5" r:id="rId4"/>
    <p:sldLayoutId id="2147483656"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tiff"/><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2.jpg"/><Relationship Id="rId7" Type="http://schemas.openxmlformats.org/officeDocument/2006/relationships/image" Target="../media/image13.png"/><Relationship Id="rId1" Type="http://schemas.openxmlformats.org/officeDocument/2006/relationships/slideLayout" Target="../slideLayouts/slideLayout5.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Shape 44"/>
          <p:cNvSpPr txBox="1">
            <a:spLocks noGrp="1"/>
          </p:cNvSpPr>
          <p:nvPr>
            <p:ph type="ctrTitle"/>
          </p:nvPr>
        </p:nvSpPr>
        <p:spPr>
          <a:xfrm>
            <a:off x="147600" y="320600"/>
            <a:ext cx="8848799" cy="1318199"/>
          </a:xfrm>
          <a:prstGeom prst="rect">
            <a:avLst/>
          </a:prstGeom>
        </p:spPr>
        <p:txBody>
          <a:bodyPr lIns="91425" tIns="91425" rIns="91425" bIns="91425" anchor="b" anchorCtr="0">
            <a:noAutofit/>
          </a:bodyPr>
          <a:lstStyle/>
          <a:p>
            <a:pPr lvl="0" algn="ctr"/>
            <a:r>
              <a:rPr lang="en-US" sz="4400" dirty="0">
                <a:latin typeface="Calibri"/>
                <a:ea typeface="Calibri"/>
                <a:cs typeface="Calibri"/>
                <a:sym typeface="Calibri"/>
              </a:rPr>
              <a:t>Exploring Community Flood Resilience in Bang </a:t>
            </a:r>
            <a:r>
              <a:rPr lang="en-US" sz="4400" dirty="0" err="1">
                <a:latin typeface="Calibri"/>
                <a:ea typeface="Calibri"/>
                <a:cs typeface="Calibri"/>
                <a:sym typeface="Calibri"/>
              </a:rPr>
              <a:t>Rakam</a:t>
            </a:r>
            <a:r>
              <a:rPr lang="en-US" sz="4400" dirty="0">
                <a:latin typeface="Calibri"/>
                <a:ea typeface="Calibri"/>
                <a:cs typeface="Calibri"/>
                <a:sym typeface="Calibri"/>
              </a:rPr>
              <a:t>, Thailand</a:t>
            </a:r>
            <a:endParaRPr lang="en" sz="4400" dirty="0">
              <a:latin typeface="Calibri"/>
              <a:ea typeface="Calibri"/>
              <a:cs typeface="Calibri"/>
              <a:sym typeface="Calibri"/>
            </a:endParaRPr>
          </a:p>
        </p:txBody>
      </p:sp>
      <p:sp>
        <p:nvSpPr>
          <p:cNvPr id="45" name="Shape 45"/>
          <p:cNvSpPr txBox="1">
            <a:spLocks noGrp="1"/>
          </p:cNvSpPr>
          <p:nvPr>
            <p:ph type="subTitle" idx="1"/>
          </p:nvPr>
        </p:nvSpPr>
        <p:spPr>
          <a:xfrm>
            <a:off x="2535850" y="3669857"/>
            <a:ext cx="6324299" cy="774300"/>
          </a:xfrm>
          <a:prstGeom prst="rect">
            <a:avLst/>
          </a:prstGeom>
        </p:spPr>
        <p:txBody>
          <a:bodyPr lIns="91425" tIns="91425" rIns="91425" bIns="91425" anchor="t" anchorCtr="0">
            <a:noAutofit/>
          </a:bodyPr>
          <a:lstStyle/>
          <a:p>
            <a:pPr lvl="0" algn="r">
              <a:spcBef>
                <a:spcPts val="0"/>
              </a:spcBef>
              <a:buNone/>
            </a:pPr>
            <a:r>
              <a:rPr lang="en-US" sz="2000" dirty="0" smtClean="0">
                <a:solidFill>
                  <a:schemeClr val="tx1"/>
                </a:solidFill>
              </a:rPr>
              <a:t>Shorna B. Allred</a:t>
            </a:r>
          </a:p>
          <a:p>
            <a:pPr lvl="0" algn="r">
              <a:spcBef>
                <a:spcPts val="0"/>
              </a:spcBef>
              <a:buNone/>
            </a:pPr>
            <a:r>
              <a:rPr lang="en-US" sz="2000" dirty="0" smtClean="0">
                <a:solidFill>
                  <a:schemeClr val="tx1"/>
                </a:solidFill>
              </a:rPr>
              <a:t>Associate Professor and Associate Director</a:t>
            </a:r>
          </a:p>
          <a:p>
            <a:pPr lvl="0" algn="r">
              <a:spcBef>
                <a:spcPts val="0"/>
              </a:spcBef>
              <a:buNone/>
            </a:pPr>
            <a:r>
              <a:rPr lang="en-US" sz="2000" dirty="0" smtClean="0">
                <a:solidFill>
                  <a:schemeClr val="tx1"/>
                </a:solidFill>
              </a:rPr>
              <a:t>Human Dimensions Research Unit </a:t>
            </a:r>
          </a:p>
          <a:p>
            <a:pPr lvl="0" algn="r">
              <a:spcBef>
                <a:spcPts val="0"/>
              </a:spcBef>
              <a:buNone/>
            </a:pPr>
            <a:r>
              <a:rPr lang="en-US" sz="2000" dirty="0" smtClean="0">
                <a:solidFill>
                  <a:schemeClr val="tx1"/>
                </a:solidFill>
              </a:rPr>
              <a:t>Dept. of Natural Resources</a:t>
            </a:r>
            <a:endParaRPr sz="2000" dirty="0">
              <a:solidFill>
                <a:schemeClr val="tx1"/>
              </a:solidFill>
            </a:endParaRPr>
          </a:p>
        </p:txBody>
      </p:sp>
      <p:pic>
        <p:nvPicPr>
          <p:cNvPr id="46" name="Shape 46"/>
          <p:cNvPicPr preferRelativeResize="0"/>
          <p:nvPr/>
        </p:nvPicPr>
        <p:blipFill>
          <a:blip r:embed="rId3">
            <a:alphaModFix/>
          </a:blip>
          <a:stretch>
            <a:fillRect/>
          </a:stretch>
        </p:blipFill>
        <p:spPr>
          <a:xfrm>
            <a:off x="147600" y="3936678"/>
            <a:ext cx="3097220" cy="774300"/>
          </a:xfrm>
          <a:prstGeom prst="rect">
            <a:avLst/>
          </a:prstGeom>
          <a:noFill/>
          <a:ln>
            <a:noFill/>
          </a:ln>
        </p:spPr>
      </p:pic>
      <p:sp>
        <p:nvSpPr>
          <p:cNvPr id="2" name="Rectangle 1"/>
          <p:cNvSpPr/>
          <p:nvPr/>
        </p:nvSpPr>
        <p:spPr>
          <a:xfrm>
            <a:off x="0" y="2705449"/>
            <a:ext cx="5011308" cy="830997"/>
          </a:xfrm>
          <a:prstGeom prst="rect">
            <a:avLst/>
          </a:prstGeom>
        </p:spPr>
        <p:txBody>
          <a:bodyPr wrap="none">
            <a:spAutoFit/>
          </a:bodyPr>
          <a:lstStyle/>
          <a:p>
            <a:r>
              <a:rPr lang="en-US" sz="1600" dirty="0" smtClean="0">
                <a:solidFill>
                  <a:schemeClr val="bg1"/>
                </a:solidFill>
                <a:latin typeface="Calibri" charset="0"/>
                <a:ea typeface="Calibri" charset="0"/>
                <a:cs typeface="Calibri" charset="0"/>
              </a:rPr>
              <a:t>Smart Villages Webinar</a:t>
            </a:r>
          </a:p>
          <a:p>
            <a:r>
              <a:rPr lang="en-US" sz="1600" dirty="0" smtClean="0">
                <a:solidFill>
                  <a:schemeClr val="bg1"/>
                </a:solidFill>
                <a:latin typeface="Calibri" charset="0"/>
                <a:ea typeface="Calibri" charset="0"/>
                <a:cs typeface="Calibri" charset="0"/>
              </a:rPr>
              <a:t>Going </a:t>
            </a:r>
            <a:r>
              <a:rPr lang="en-US" sz="1600" dirty="0">
                <a:solidFill>
                  <a:schemeClr val="bg1"/>
                </a:solidFill>
                <a:latin typeface="Calibri" charset="0"/>
                <a:ea typeface="Calibri" charset="0"/>
                <a:cs typeface="Calibri" charset="0"/>
              </a:rPr>
              <a:t>off the grid: Disaster, resilience, and off-grid </a:t>
            </a:r>
            <a:r>
              <a:rPr lang="en-US" sz="1600" dirty="0" smtClean="0">
                <a:solidFill>
                  <a:schemeClr val="bg1"/>
                </a:solidFill>
                <a:latin typeface="Calibri" charset="0"/>
                <a:ea typeface="Calibri" charset="0"/>
                <a:cs typeface="Calibri" charset="0"/>
              </a:rPr>
              <a:t>energy</a:t>
            </a:r>
          </a:p>
          <a:p>
            <a:r>
              <a:rPr lang="en-US" sz="1600" dirty="0" smtClean="0">
                <a:solidFill>
                  <a:schemeClr val="bg1"/>
                </a:solidFill>
                <a:latin typeface="Calibri" charset="0"/>
                <a:ea typeface="Calibri" charset="0"/>
                <a:cs typeface="Calibri" charset="0"/>
              </a:rPr>
              <a:t>November 22, 2016</a:t>
            </a:r>
            <a:endParaRPr lang="en-US" sz="1600" dirty="0">
              <a:solidFill>
                <a:schemeClr val="bg1"/>
              </a:solidFill>
              <a:latin typeface="Calibri" charset="0"/>
              <a:ea typeface="Calibri" charset="0"/>
              <a:cs typeface="Calibri" charset="0"/>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457200" y="274903"/>
            <a:ext cx="8229600" cy="857400"/>
          </a:xfrm>
          <a:prstGeom prst="rect">
            <a:avLst/>
          </a:prstGeom>
        </p:spPr>
        <p:txBody>
          <a:bodyPr lIns="91425" tIns="91425" rIns="91425" bIns="91425" anchor="b" anchorCtr="0">
            <a:noAutofit/>
          </a:bodyPr>
          <a:lstStyle/>
          <a:p>
            <a:pPr lvl="0" algn="ctr" rtl="0">
              <a:spcBef>
                <a:spcPts val="0"/>
              </a:spcBef>
              <a:buNone/>
            </a:pPr>
            <a:r>
              <a:rPr lang="en" dirty="0" smtClean="0"/>
              <a:t>Acknowledgements</a:t>
            </a:r>
            <a:endParaRPr lang="en" dirty="0"/>
          </a:p>
        </p:txBody>
      </p:sp>
      <p:sp>
        <p:nvSpPr>
          <p:cNvPr id="191" name="Shape 191"/>
          <p:cNvSpPr txBox="1">
            <a:spLocks noGrp="1"/>
          </p:cNvSpPr>
          <p:nvPr>
            <p:ph type="body" idx="1"/>
          </p:nvPr>
        </p:nvSpPr>
        <p:spPr>
          <a:xfrm>
            <a:off x="84083" y="1126580"/>
            <a:ext cx="8602717" cy="3725699"/>
          </a:xfrm>
          <a:prstGeom prst="rect">
            <a:avLst/>
          </a:prstGeom>
        </p:spPr>
        <p:txBody>
          <a:bodyPr lIns="91425" tIns="91425" rIns="91425" bIns="91425" anchor="t" anchorCtr="0">
            <a:noAutofit/>
          </a:bodyPr>
          <a:lstStyle/>
          <a:p>
            <a:pPr marL="457200" lvl="0" indent="-342900" rtl="0">
              <a:spcBef>
                <a:spcPts val="0"/>
              </a:spcBef>
              <a:buSzPct val="100000"/>
            </a:pPr>
            <a:r>
              <a:rPr lang="en" sz="1600" dirty="0" smtClean="0"/>
              <a:t>Associate </a:t>
            </a:r>
            <a:r>
              <a:rPr lang="en" sz="1600" dirty="0"/>
              <a:t>Professor Dr</a:t>
            </a:r>
            <a:r>
              <a:rPr lang="en" sz="1600" dirty="0" smtClean="0"/>
              <a:t>.</a:t>
            </a:r>
            <a:r>
              <a:rPr lang="en-US" sz="1600" dirty="0" smtClean="0"/>
              <a:t> </a:t>
            </a:r>
            <a:r>
              <a:rPr lang="en" sz="1600" dirty="0" err="1" smtClean="0"/>
              <a:t>Kampanad</a:t>
            </a:r>
            <a:r>
              <a:rPr lang="en" sz="1600" dirty="0" smtClean="0"/>
              <a:t> </a:t>
            </a:r>
            <a:r>
              <a:rPr lang="en" sz="1600" dirty="0" err="1"/>
              <a:t>Bhaktikul</a:t>
            </a:r>
            <a:endParaRPr lang="en" sz="1600" dirty="0"/>
          </a:p>
          <a:p>
            <a:pPr marL="457200" lvl="0" indent="-342900" rtl="0">
              <a:spcBef>
                <a:spcPts val="0"/>
              </a:spcBef>
              <a:buSzPct val="100000"/>
            </a:pPr>
            <a:r>
              <a:rPr lang="en" sz="1600" dirty="0" smtClean="0"/>
              <a:t>Assistant </a:t>
            </a:r>
            <a:r>
              <a:rPr lang="en" sz="1600" dirty="0"/>
              <a:t>Professor </a:t>
            </a:r>
            <a:r>
              <a:rPr lang="en" sz="1600" dirty="0" err="1"/>
              <a:t>Dr.Patana</a:t>
            </a:r>
            <a:r>
              <a:rPr lang="en" sz="1600" dirty="0"/>
              <a:t> </a:t>
            </a:r>
            <a:r>
              <a:rPr lang="en" sz="1600" dirty="0" err="1"/>
              <a:t>Thavipoke</a:t>
            </a:r>
            <a:endParaRPr lang="en" sz="1600" dirty="0"/>
          </a:p>
          <a:p>
            <a:pPr marL="457200" lvl="0" indent="-342900" rtl="0">
              <a:spcBef>
                <a:spcPts val="0"/>
              </a:spcBef>
              <a:buSzPct val="100000"/>
            </a:pPr>
            <a:r>
              <a:rPr lang="en" sz="1600" dirty="0"/>
              <a:t>Assistant Professor </a:t>
            </a:r>
            <a:r>
              <a:rPr lang="en" sz="1600" dirty="0" err="1"/>
              <a:t>Dr.Piyakarn</a:t>
            </a:r>
            <a:r>
              <a:rPr lang="en" sz="1600" dirty="0"/>
              <a:t> </a:t>
            </a:r>
            <a:r>
              <a:rPr lang="en" sz="1600" dirty="0" err="1"/>
              <a:t>Teartisup</a:t>
            </a:r>
            <a:endParaRPr lang="en" sz="1600" dirty="0"/>
          </a:p>
          <a:p>
            <a:pPr marL="457200" lvl="0" indent="-342900" rtl="0">
              <a:spcBef>
                <a:spcPts val="0"/>
              </a:spcBef>
              <a:buSzPct val="100000"/>
            </a:pPr>
            <a:r>
              <a:rPr lang="en-US" sz="1600" dirty="0" smtClean="0"/>
              <a:t>Assistant Professor </a:t>
            </a:r>
            <a:r>
              <a:rPr lang="en" sz="1600" dirty="0" smtClean="0"/>
              <a:t>Dr</a:t>
            </a:r>
            <a:r>
              <a:rPr lang="en" sz="1600" dirty="0"/>
              <a:t>. </a:t>
            </a:r>
            <a:r>
              <a:rPr lang="en" sz="1600" dirty="0" err="1"/>
              <a:t>Sanpisa</a:t>
            </a:r>
            <a:r>
              <a:rPr lang="en" sz="1600" dirty="0"/>
              <a:t> </a:t>
            </a:r>
            <a:r>
              <a:rPr lang="en" sz="1600" dirty="0" err="1"/>
              <a:t>Sritrairat</a:t>
            </a:r>
            <a:endParaRPr lang="en" sz="1600" dirty="0"/>
          </a:p>
          <a:p>
            <a:pPr marL="457200" lvl="0" indent="-342900" rtl="0">
              <a:spcBef>
                <a:spcPts val="0"/>
              </a:spcBef>
              <a:buSzPct val="100000"/>
            </a:pPr>
            <a:r>
              <a:rPr lang="en" sz="1600" dirty="0"/>
              <a:t>Assistant Lecturer </a:t>
            </a:r>
            <a:r>
              <a:rPr lang="en-US" sz="1600" dirty="0" smtClean="0"/>
              <a:t>Dr. </a:t>
            </a:r>
            <a:r>
              <a:rPr lang="en" sz="1600" dirty="0" err="1" smtClean="0"/>
              <a:t>Pattrawut</a:t>
            </a:r>
            <a:r>
              <a:rPr lang="en" sz="1600" dirty="0" smtClean="0"/>
              <a:t> </a:t>
            </a:r>
            <a:r>
              <a:rPr lang="en" sz="1600" dirty="0" err="1" smtClean="0"/>
              <a:t>Pusingha</a:t>
            </a:r>
            <a:endParaRPr lang="en-US" sz="1600" dirty="0" smtClean="0"/>
          </a:p>
          <a:p>
            <a:pPr marL="457200" indent="-342900"/>
            <a:endParaRPr lang="en-US" sz="1600" dirty="0" smtClean="0"/>
          </a:p>
          <a:p>
            <a:pPr marL="457200" indent="-342900"/>
            <a:r>
              <a:rPr lang="en" sz="1600" dirty="0" smtClean="0"/>
              <a:t>Mr</a:t>
            </a:r>
            <a:r>
              <a:rPr lang="en" sz="1600" dirty="0"/>
              <a:t>. </a:t>
            </a:r>
            <a:r>
              <a:rPr lang="en" sz="1600" dirty="0" err="1"/>
              <a:t>Choompol</a:t>
            </a:r>
            <a:r>
              <a:rPr lang="en" sz="1600" dirty="0"/>
              <a:t> </a:t>
            </a:r>
            <a:r>
              <a:rPr lang="en" sz="1600" dirty="0" err="1" smtClean="0"/>
              <a:t>Pitchayachai</a:t>
            </a:r>
            <a:r>
              <a:rPr lang="en-US" sz="1600" dirty="0" smtClean="0"/>
              <a:t>, Chief of </a:t>
            </a:r>
            <a:r>
              <a:rPr lang="en-US" sz="1600" dirty="0"/>
              <a:t>Disaster Prevention and </a:t>
            </a:r>
            <a:r>
              <a:rPr lang="en-US" sz="1600" dirty="0" smtClean="0"/>
              <a:t>Mitigation, Disaster Prevention </a:t>
            </a:r>
            <a:r>
              <a:rPr lang="en-US" sz="1600" dirty="0"/>
              <a:t>and Mitigation Provincial‬ Office, Nakhon </a:t>
            </a:r>
            <a:r>
              <a:rPr lang="en-US" sz="1600" dirty="0" err="1" smtClean="0"/>
              <a:t>Pathom</a:t>
            </a:r>
            <a:endParaRPr lang="en-US" sz="1600" dirty="0" smtClean="0"/>
          </a:p>
          <a:p>
            <a:pPr marL="457200" indent="-342900"/>
            <a:endParaRPr lang="en-US" sz="1600" dirty="0"/>
          </a:p>
          <a:p>
            <a:pPr lvl="1"/>
            <a:r>
              <a:rPr lang="en-US" sz="1600" dirty="0"/>
              <a:t>Bang </a:t>
            </a:r>
            <a:r>
              <a:rPr lang="en-US" sz="1600" dirty="0" err="1"/>
              <a:t>Rakam</a:t>
            </a:r>
            <a:r>
              <a:rPr lang="en-US" sz="1600" dirty="0"/>
              <a:t> </a:t>
            </a:r>
            <a:r>
              <a:rPr lang="en-US" sz="1600" dirty="0" err="1"/>
              <a:t>Subdistrict</a:t>
            </a:r>
            <a:r>
              <a:rPr lang="en-US" sz="1600" dirty="0"/>
              <a:t> Administrative Organization (SAO), </a:t>
            </a:r>
            <a:r>
              <a:rPr lang="en-US" sz="1600" dirty="0" err="1"/>
              <a:t>Banglen</a:t>
            </a:r>
            <a:r>
              <a:rPr lang="en-US" sz="1600" dirty="0"/>
              <a:t> District, </a:t>
            </a:r>
            <a:r>
              <a:rPr lang="en-US" sz="1600" dirty="0" err="1"/>
              <a:t>Nakorn</a:t>
            </a:r>
            <a:r>
              <a:rPr lang="en-US" sz="1600" dirty="0"/>
              <a:t> </a:t>
            </a:r>
            <a:r>
              <a:rPr lang="en-US" sz="1600" dirty="0" err="1" smtClean="0"/>
              <a:t>Pathom</a:t>
            </a:r>
            <a:r>
              <a:rPr lang="en-US" sz="1600" dirty="0" smtClean="0"/>
              <a:t>, Community members and government officials in </a:t>
            </a:r>
            <a:r>
              <a:rPr lang="en" sz="1600" dirty="0" smtClean="0"/>
              <a:t>Moo 2</a:t>
            </a:r>
            <a:r>
              <a:rPr lang="en-US" sz="1600" dirty="0" smtClean="0"/>
              <a:t>, Moo 3, Moo 4, </a:t>
            </a:r>
            <a:r>
              <a:rPr lang="en" sz="1600" dirty="0" smtClean="0"/>
              <a:t>Moo 6</a:t>
            </a:r>
            <a:r>
              <a:rPr lang="en-US" sz="1600" dirty="0" smtClean="0"/>
              <a:t>, </a:t>
            </a:r>
            <a:r>
              <a:rPr lang="en" sz="1600" dirty="0" smtClean="0"/>
              <a:t>Moo 7</a:t>
            </a:r>
            <a:r>
              <a:rPr lang="en-US" sz="1600" dirty="0" smtClean="0"/>
              <a:t>, Moo 8, </a:t>
            </a:r>
            <a:r>
              <a:rPr lang="en" sz="1600" dirty="0" smtClean="0"/>
              <a:t>Moo 9</a:t>
            </a:r>
            <a:endParaRPr lang="en-US" sz="1600" dirty="0" smtClean="0"/>
          </a:p>
          <a:p>
            <a:pPr lvl="1"/>
            <a:endParaRPr lang="en-US" sz="1600" dirty="0"/>
          </a:p>
          <a:p>
            <a:pPr lvl="1"/>
            <a:r>
              <a:rPr lang="en-US" sz="1600" dirty="0" smtClean="0"/>
              <a:t>Global Citizenship and Sustainability Program Students (2014-15):</a:t>
            </a:r>
          </a:p>
          <a:p>
            <a:pPr lvl="1"/>
            <a:r>
              <a:rPr lang="en-US" sz="1600" dirty="0" smtClean="0"/>
              <a:t>Alexa Bakker, </a:t>
            </a:r>
            <a:r>
              <a:rPr lang="en-US" sz="1600" dirty="0" err="1" smtClean="0"/>
              <a:t>Treijon</a:t>
            </a:r>
            <a:r>
              <a:rPr lang="en-US" sz="1600" dirty="0" smtClean="0"/>
              <a:t> Johnson, </a:t>
            </a:r>
            <a:r>
              <a:rPr lang="en-US" sz="1600" dirty="0" err="1" smtClean="0"/>
              <a:t>Cadell</a:t>
            </a:r>
            <a:r>
              <a:rPr lang="en-US" sz="1600" dirty="0" smtClean="0"/>
              <a:t> Williams, Logan Lin, Ariel </a:t>
            </a:r>
            <a:r>
              <a:rPr lang="en-US" sz="1600" dirty="0" err="1" smtClean="0"/>
              <a:t>Smilowitz</a:t>
            </a:r>
            <a:r>
              <a:rPr lang="en-US" sz="1600" dirty="0" smtClean="0"/>
              <a:t>, Gabrielle </a:t>
            </a:r>
            <a:r>
              <a:rPr lang="en-US" sz="1600" dirty="0" err="1" smtClean="0"/>
              <a:t>Hickmon</a:t>
            </a:r>
            <a:r>
              <a:rPr lang="en-US" sz="1600" dirty="0" smtClean="0"/>
              <a:t>, </a:t>
            </a:r>
            <a:r>
              <a:rPr lang="en-US" sz="1600" dirty="0" err="1" smtClean="0"/>
              <a:t>Roda</a:t>
            </a:r>
            <a:r>
              <a:rPr lang="en-US" sz="1600" dirty="0" smtClean="0"/>
              <a:t> </a:t>
            </a:r>
            <a:r>
              <a:rPr lang="en-US" sz="1600" dirty="0" err="1" smtClean="0"/>
              <a:t>Zigetta</a:t>
            </a:r>
            <a:r>
              <a:rPr lang="en-US" sz="1600" dirty="0" smtClean="0"/>
              <a:t>, Mariela Graciela, Matt Clauson</a:t>
            </a:r>
            <a:endParaRPr lang="en" sz="1600" dirty="0"/>
          </a:p>
        </p:txBody>
      </p:sp>
      <p:pic>
        <p:nvPicPr>
          <p:cNvPr id="4" name="Shape 47"/>
          <p:cNvPicPr preferRelativeResize="0"/>
          <p:nvPr/>
        </p:nvPicPr>
        <p:blipFill rotWithShape="1">
          <a:blip r:embed="rId3">
            <a:alphaModFix/>
          </a:blip>
          <a:srcRect t="9527" b="12120"/>
          <a:stretch/>
        </p:blipFill>
        <p:spPr>
          <a:xfrm>
            <a:off x="4482064" y="1375137"/>
            <a:ext cx="4015550" cy="774300"/>
          </a:xfrm>
          <a:prstGeom prst="rect">
            <a:avLst/>
          </a:prstGeom>
          <a:noFill/>
          <a:ln>
            <a:noFill/>
          </a:ln>
        </p:spPr>
      </p:pic>
      <p:pic>
        <p:nvPicPr>
          <p:cNvPr id="5" name="Picture 4" descr="GlobalCitizenSust_Logo_smal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40929" y="3974981"/>
            <a:ext cx="1713370" cy="1442839"/>
          </a:xfrm>
          <a:prstGeom prst="rect">
            <a:avLst/>
          </a:prstGeom>
        </p:spPr>
      </p:pic>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Community </a:t>
            </a:r>
            <a:r>
              <a:rPr lang="en-US" b="1" dirty="0" smtClean="0"/>
              <a:t>Resilience</a:t>
            </a:r>
            <a:endParaRPr lang="en-US" b="1" dirty="0"/>
          </a:p>
        </p:txBody>
      </p:sp>
      <p:sp>
        <p:nvSpPr>
          <p:cNvPr id="3" name="Content Placeholder 2"/>
          <p:cNvSpPr>
            <a:spLocks noGrp="1"/>
          </p:cNvSpPr>
          <p:nvPr>
            <p:ph type="body" idx="1"/>
          </p:nvPr>
        </p:nvSpPr>
        <p:spPr/>
        <p:txBody>
          <a:bodyPr>
            <a:normAutofit/>
          </a:bodyPr>
          <a:lstStyle/>
          <a:p>
            <a:endParaRPr lang="en-US" dirty="0" smtClean="0"/>
          </a:p>
          <a:p>
            <a:r>
              <a:rPr lang="en-US" dirty="0" smtClean="0"/>
              <a:t>Community </a:t>
            </a:r>
            <a:r>
              <a:rPr lang="en-US" dirty="0" smtClean="0"/>
              <a:t>resilience </a:t>
            </a:r>
            <a:r>
              <a:rPr lang="en-US" dirty="0"/>
              <a:t>is the capacity of a distinct community </a:t>
            </a:r>
            <a:r>
              <a:rPr lang="en-US" dirty="0" smtClean="0"/>
              <a:t>or cultural </a:t>
            </a:r>
            <a:r>
              <a:rPr lang="en-US" dirty="0"/>
              <a:t>system to absorb disturbance and reorganize while undergoing change so as to </a:t>
            </a:r>
            <a:r>
              <a:rPr lang="en-US" dirty="0" smtClean="0"/>
              <a:t>retain key </a:t>
            </a:r>
            <a:r>
              <a:rPr lang="en-US" dirty="0"/>
              <a:t>elements of structure and identity that preserve its </a:t>
            </a:r>
            <a:r>
              <a:rPr lang="en-US" dirty="0" smtClean="0"/>
              <a:t>distinctness (Healy 2006</a:t>
            </a:r>
            <a:r>
              <a:rPr lang="en-US" dirty="0" smtClean="0"/>
              <a:t>).</a:t>
            </a:r>
            <a:endParaRPr lang="en-US" dirty="0"/>
          </a:p>
        </p:txBody>
      </p:sp>
    </p:spTree>
    <p:extLst>
      <p:ext uri="{BB962C8B-B14F-4D97-AF65-F5344CB8AC3E}">
        <p14:creationId xmlns:p14="http://schemas.microsoft.com/office/powerpoint/2010/main" val="1893746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Participatory Knowledge Management for Resilience</a:t>
            </a:r>
            <a:endParaRPr lang="en-US" b="1" dirty="0"/>
          </a:p>
        </p:txBody>
      </p:sp>
      <p:sp>
        <p:nvSpPr>
          <p:cNvPr id="5" name="Content Placeholder 4"/>
          <p:cNvSpPr>
            <a:spLocks noGrp="1"/>
          </p:cNvSpPr>
          <p:nvPr>
            <p:ph type="body" idx="1"/>
          </p:nvPr>
        </p:nvSpPr>
        <p:spPr/>
        <p:txBody>
          <a:bodyPr>
            <a:normAutofit fontScale="77500" lnSpcReduction="20000"/>
          </a:bodyPr>
          <a:lstStyle/>
          <a:p>
            <a:r>
              <a:rPr lang="en-US" dirty="0" smtClean="0"/>
              <a:t>Different </a:t>
            </a:r>
            <a:r>
              <a:rPr lang="en-US" dirty="0"/>
              <a:t>types of knowledge required for </a:t>
            </a:r>
            <a:r>
              <a:rPr lang="en-US" dirty="0" smtClean="0"/>
              <a:t>resilience (</a:t>
            </a:r>
            <a:r>
              <a:rPr lang="en-US" dirty="0" err="1"/>
              <a:t>Hordijk</a:t>
            </a:r>
            <a:r>
              <a:rPr lang="en-US" dirty="0"/>
              <a:t> and </a:t>
            </a:r>
            <a:r>
              <a:rPr lang="en-US" dirty="0" smtClean="0"/>
              <a:t>Baud 2010)</a:t>
            </a:r>
          </a:p>
          <a:p>
            <a:endParaRPr lang="en-US" dirty="0" smtClean="0"/>
          </a:p>
          <a:p>
            <a:r>
              <a:rPr lang="en-US" dirty="0" smtClean="0"/>
              <a:t>Important to understand the processes </a:t>
            </a:r>
            <a:r>
              <a:rPr lang="en-US" dirty="0"/>
              <a:t>by which </a:t>
            </a:r>
            <a:r>
              <a:rPr lang="en-US" dirty="0" smtClean="0"/>
              <a:t>knowledge </a:t>
            </a:r>
            <a:r>
              <a:rPr lang="en-US" dirty="0"/>
              <a:t>is produced, recognized and </a:t>
            </a:r>
            <a:r>
              <a:rPr lang="en-US" dirty="0" smtClean="0"/>
              <a:t>prioritized (</a:t>
            </a:r>
            <a:r>
              <a:rPr lang="en-US" dirty="0" err="1" smtClean="0"/>
              <a:t>Hordijk</a:t>
            </a:r>
            <a:r>
              <a:rPr lang="en-US" dirty="0" smtClean="0"/>
              <a:t> and Baud 2010)</a:t>
            </a:r>
          </a:p>
          <a:p>
            <a:endParaRPr lang="en-US" dirty="0" smtClean="0"/>
          </a:p>
          <a:p>
            <a:r>
              <a:rPr lang="en-US" dirty="0" smtClean="0"/>
              <a:t> Resilience </a:t>
            </a:r>
            <a:r>
              <a:rPr lang="en-US" dirty="0"/>
              <a:t>emerges from </a:t>
            </a:r>
            <a:r>
              <a:rPr lang="en-US" i="1" dirty="0"/>
              <a:t>a set of networked adaptive </a:t>
            </a:r>
            <a:r>
              <a:rPr lang="en-US" i="1" dirty="0" smtClean="0"/>
              <a:t>capacities</a:t>
            </a:r>
          </a:p>
          <a:p>
            <a:pPr lvl="1"/>
            <a:endParaRPr lang="en-US" dirty="0"/>
          </a:p>
          <a:p>
            <a:r>
              <a:rPr lang="en-US" dirty="0" smtClean="0"/>
              <a:t>Information and communication are thus important domains of resilience </a:t>
            </a:r>
          </a:p>
          <a:p>
            <a:pPr lvl="1"/>
            <a:endParaRPr lang="en-US" dirty="0" smtClean="0"/>
          </a:p>
          <a:p>
            <a:endParaRPr lang="en-US" dirty="0" smtClean="0"/>
          </a:p>
          <a:p>
            <a:endParaRPr lang="en-US" dirty="0"/>
          </a:p>
        </p:txBody>
      </p:sp>
      <p:pic>
        <p:nvPicPr>
          <p:cNvPr id="6" name="Picture 5" descr="GlobalCitizenSust_Logo_small.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94652" y="4279135"/>
            <a:ext cx="1166414" cy="982244"/>
          </a:xfrm>
          <a:prstGeom prst="rect">
            <a:avLst/>
          </a:prstGeom>
        </p:spPr>
      </p:pic>
    </p:spTree>
    <p:extLst>
      <p:ext uri="{BB962C8B-B14F-4D97-AF65-F5344CB8AC3E}">
        <p14:creationId xmlns:p14="http://schemas.microsoft.com/office/powerpoint/2010/main" val="5412803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895223324"/>
              </p:ext>
            </p:extLst>
          </p:nvPr>
        </p:nvGraphicFramePr>
        <p:xfrm>
          <a:off x="2000250" y="1323975"/>
          <a:ext cx="4925870" cy="3597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Line Callout 1 5"/>
          <p:cNvSpPr/>
          <p:nvPr/>
        </p:nvSpPr>
        <p:spPr>
          <a:xfrm>
            <a:off x="3667847" y="116793"/>
            <a:ext cx="1590675" cy="790031"/>
          </a:xfrm>
          <a:prstGeom prst="borderCallout1">
            <a:avLst>
              <a:gd name="adj1" fmla="val 100166"/>
              <a:gd name="adj2" fmla="val 46757"/>
              <a:gd name="adj3" fmla="val 151925"/>
              <a:gd name="adj4" fmla="val 46157"/>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t>Institutional Memory</a:t>
            </a:r>
          </a:p>
          <a:p>
            <a:pPr algn="ctr"/>
            <a:r>
              <a:rPr lang="en-US" sz="1050" dirty="0"/>
              <a:t>Innovative Learning</a:t>
            </a:r>
          </a:p>
          <a:p>
            <a:pPr algn="ctr"/>
            <a:r>
              <a:rPr lang="en-US" sz="1050" dirty="0"/>
              <a:t>Connectedness</a:t>
            </a:r>
          </a:p>
          <a:p>
            <a:pPr algn="ctr"/>
            <a:r>
              <a:rPr lang="en-US" sz="1050" dirty="0"/>
              <a:t>Assets</a:t>
            </a:r>
          </a:p>
          <a:p>
            <a:pPr algn="ctr"/>
            <a:endParaRPr lang="en-US" sz="1050" dirty="0"/>
          </a:p>
        </p:txBody>
      </p:sp>
      <p:sp>
        <p:nvSpPr>
          <p:cNvPr id="7" name="Line Callout 1 6"/>
          <p:cNvSpPr/>
          <p:nvPr/>
        </p:nvSpPr>
        <p:spPr>
          <a:xfrm>
            <a:off x="6359382" y="1338262"/>
            <a:ext cx="1590675" cy="671513"/>
          </a:xfrm>
          <a:prstGeom prst="borderCallout1">
            <a:avLst>
              <a:gd name="adj1" fmla="val 55919"/>
              <a:gd name="adj2" fmla="val -549"/>
              <a:gd name="adj3" fmla="val 180132"/>
              <a:gd name="adj4" fmla="val -6637"/>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t>Resource Quality</a:t>
            </a:r>
          </a:p>
          <a:p>
            <a:pPr algn="ctr"/>
            <a:r>
              <a:rPr lang="en-US" sz="1050" dirty="0"/>
              <a:t>Resource Redundancy</a:t>
            </a:r>
          </a:p>
          <a:p>
            <a:pPr algn="ctr"/>
            <a:r>
              <a:rPr lang="en-US" sz="1050" dirty="0"/>
              <a:t>Resource Diversity</a:t>
            </a:r>
          </a:p>
          <a:p>
            <a:pPr algn="ctr"/>
            <a:r>
              <a:rPr lang="en-US" sz="1050" dirty="0"/>
              <a:t>Resource Assets</a:t>
            </a:r>
          </a:p>
        </p:txBody>
      </p:sp>
      <p:sp>
        <p:nvSpPr>
          <p:cNvPr id="8" name="Line Callout 1 7"/>
          <p:cNvSpPr/>
          <p:nvPr/>
        </p:nvSpPr>
        <p:spPr>
          <a:xfrm>
            <a:off x="6275753" y="3342284"/>
            <a:ext cx="1674305" cy="1358078"/>
          </a:xfrm>
          <a:prstGeom prst="borderCallout1">
            <a:avLst>
              <a:gd name="adj1" fmla="val 48839"/>
              <a:gd name="adj2" fmla="val -2345"/>
              <a:gd name="adj3" fmla="val 69305"/>
              <a:gd name="adj4" fmla="val -30329"/>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t>Attachment to place</a:t>
            </a:r>
          </a:p>
          <a:p>
            <a:pPr algn="ctr"/>
            <a:r>
              <a:rPr lang="en-US" sz="900" dirty="0"/>
              <a:t>Sense of community</a:t>
            </a:r>
          </a:p>
          <a:p>
            <a:pPr algn="ctr"/>
            <a:r>
              <a:rPr lang="en-US" sz="900" dirty="0"/>
              <a:t>Formal ties</a:t>
            </a:r>
          </a:p>
          <a:p>
            <a:pPr algn="ctr"/>
            <a:r>
              <a:rPr lang="en-US" sz="900" dirty="0"/>
              <a:t>Informal ties</a:t>
            </a:r>
          </a:p>
          <a:p>
            <a:pPr algn="ctr"/>
            <a:r>
              <a:rPr lang="en-US" sz="900" dirty="0"/>
              <a:t>Perceived social support</a:t>
            </a:r>
          </a:p>
          <a:p>
            <a:pPr algn="ctr"/>
            <a:r>
              <a:rPr lang="en-US" sz="900" dirty="0"/>
              <a:t>Actual social support</a:t>
            </a:r>
          </a:p>
          <a:p>
            <a:pPr algn="ctr"/>
            <a:r>
              <a:rPr lang="en-US" sz="900" dirty="0"/>
              <a:t>Organizational linkages and cooperation</a:t>
            </a:r>
            <a:endParaRPr lang="en-US" sz="1200" dirty="0"/>
          </a:p>
        </p:txBody>
      </p:sp>
      <p:sp>
        <p:nvSpPr>
          <p:cNvPr id="9" name="Line Callout 1 8"/>
          <p:cNvSpPr/>
          <p:nvPr/>
        </p:nvSpPr>
        <p:spPr>
          <a:xfrm>
            <a:off x="1204913" y="1471612"/>
            <a:ext cx="1590675" cy="538163"/>
          </a:xfrm>
          <a:prstGeom prst="borderCallout1">
            <a:avLst>
              <a:gd name="adj1" fmla="val 52378"/>
              <a:gd name="adj2" fmla="val 99604"/>
              <a:gd name="adj3" fmla="val 157499"/>
              <a:gd name="adj4" fmla="val 107775"/>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25" dirty="0"/>
              <a:t>Diversity of economic resources</a:t>
            </a:r>
          </a:p>
          <a:p>
            <a:pPr algn="ctr"/>
            <a:r>
              <a:rPr lang="en-US" sz="825" dirty="0"/>
              <a:t>Equity of resources distribution</a:t>
            </a:r>
          </a:p>
        </p:txBody>
      </p:sp>
      <p:sp>
        <p:nvSpPr>
          <p:cNvPr id="10" name="Line Callout 1 9"/>
          <p:cNvSpPr/>
          <p:nvPr/>
        </p:nvSpPr>
        <p:spPr>
          <a:xfrm>
            <a:off x="1266647" y="3465746"/>
            <a:ext cx="1590675" cy="1014137"/>
          </a:xfrm>
          <a:prstGeom prst="borderCallout1">
            <a:avLst>
              <a:gd name="adj1" fmla="val 54149"/>
              <a:gd name="adj2" fmla="val 103044"/>
              <a:gd name="adj3" fmla="val 70773"/>
              <a:gd name="adj4" fmla="val 122745"/>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t>Community action</a:t>
            </a:r>
          </a:p>
          <a:p>
            <a:pPr algn="ctr"/>
            <a:r>
              <a:rPr lang="en-US" sz="900" dirty="0"/>
              <a:t>Problem-solving and reflection</a:t>
            </a:r>
          </a:p>
          <a:p>
            <a:pPr algn="ctr"/>
            <a:r>
              <a:rPr lang="en-US" sz="900" dirty="0"/>
              <a:t>Flexibility and creativity</a:t>
            </a:r>
          </a:p>
          <a:p>
            <a:pPr algn="ctr"/>
            <a:r>
              <a:rPr lang="en-US" sz="900" dirty="0"/>
              <a:t>Collective efficacy</a:t>
            </a:r>
          </a:p>
          <a:p>
            <a:pPr algn="ctr"/>
            <a:r>
              <a:rPr lang="en-US" sz="900" dirty="0"/>
              <a:t>Empowerment</a:t>
            </a:r>
          </a:p>
          <a:p>
            <a:pPr algn="ctr"/>
            <a:r>
              <a:rPr lang="en-US" sz="900" dirty="0"/>
              <a:t>Political partnerships</a:t>
            </a:r>
            <a:endParaRPr lang="en-US" sz="1050" dirty="0"/>
          </a:p>
        </p:txBody>
      </p:sp>
      <p:sp>
        <p:nvSpPr>
          <p:cNvPr id="2" name="Rectangle 1"/>
          <p:cNvSpPr/>
          <p:nvPr/>
        </p:nvSpPr>
        <p:spPr>
          <a:xfrm>
            <a:off x="4849669" y="4866501"/>
            <a:ext cx="4294331" cy="276999"/>
          </a:xfrm>
          <a:prstGeom prst="rect">
            <a:avLst/>
          </a:prstGeom>
        </p:spPr>
        <p:txBody>
          <a:bodyPr wrap="square">
            <a:spAutoFit/>
          </a:bodyPr>
          <a:lstStyle/>
          <a:p>
            <a:pPr algn="r">
              <a:defRPr/>
            </a:pPr>
            <a:r>
              <a:rPr lang="en-US" sz="1200" i="1" dirty="0"/>
              <a:t>Adapted from </a:t>
            </a:r>
            <a:r>
              <a:rPr lang="en-US" sz="1200" i="1" dirty="0" err="1"/>
              <a:t>Longstaff</a:t>
            </a:r>
            <a:r>
              <a:rPr lang="en-US" sz="1200" i="1" dirty="0"/>
              <a:t> et al. 2010 and Norris et al. 2008</a:t>
            </a:r>
          </a:p>
        </p:txBody>
      </p:sp>
      <p:sp>
        <p:nvSpPr>
          <p:cNvPr id="4" name="TextBox 3"/>
          <p:cNvSpPr txBox="1"/>
          <p:nvPr/>
        </p:nvSpPr>
        <p:spPr>
          <a:xfrm>
            <a:off x="1027622" y="134325"/>
            <a:ext cx="1855376" cy="923330"/>
          </a:xfrm>
          <a:prstGeom prst="rect">
            <a:avLst/>
          </a:prstGeom>
          <a:noFill/>
        </p:spPr>
        <p:txBody>
          <a:bodyPr wrap="square" rtlCol="0">
            <a:spAutoFit/>
          </a:bodyPr>
          <a:lstStyle/>
          <a:p>
            <a:pPr algn="ctr"/>
            <a:r>
              <a:rPr lang="en-US" sz="1800" b="1" dirty="0"/>
              <a:t>Community Resilience Model</a:t>
            </a:r>
          </a:p>
        </p:txBody>
      </p:sp>
    </p:spTree>
    <p:extLst>
      <p:ext uri="{BB962C8B-B14F-4D97-AF65-F5344CB8AC3E}">
        <p14:creationId xmlns:p14="http://schemas.microsoft.com/office/powerpoint/2010/main" val="203258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6" grpId="0" animBg="1"/>
      <p:bldP spid="7" grpId="0" animBg="1"/>
      <p:bldP spid="8" grpId="0" animBg="1"/>
      <p:bldP spid="9" grpId="0" animBg="1"/>
      <p:bldP spid="10" grpId="0" animBg="1"/>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Text Placeholder 2"/>
          <p:cNvSpPr>
            <a:spLocks noGrp="1"/>
          </p:cNvSpPr>
          <p:nvPr>
            <p:ph type="body" idx="1"/>
          </p:nvPr>
        </p:nvSpPr>
        <p:spPr/>
        <p:txBody>
          <a:bodyPr/>
          <a:lstStyle/>
          <a:p>
            <a:r>
              <a:rPr lang="en-US" dirty="0"/>
              <a:t>How is </a:t>
            </a:r>
            <a:r>
              <a:rPr lang="en-US" dirty="0" smtClean="0"/>
              <a:t>flood knowledge </a:t>
            </a:r>
            <a:r>
              <a:rPr lang="en-US" dirty="0"/>
              <a:t>transferred in the community</a:t>
            </a:r>
            <a:r>
              <a:rPr lang="en-US" dirty="0" smtClean="0"/>
              <a:t>?</a:t>
            </a:r>
          </a:p>
          <a:p>
            <a:endParaRPr lang="en-US" dirty="0"/>
          </a:p>
          <a:p>
            <a:r>
              <a:rPr lang="en-US" dirty="0" smtClean="0"/>
              <a:t>What aspects of the community contribute to resilience?</a:t>
            </a:r>
          </a:p>
          <a:p>
            <a:endParaRPr lang="en-US" dirty="0"/>
          </a:p>
          <a:p>
            <a:r>
              <a:rPr lang="en-US" dirty="0" smtClean="0"/>
              <a:t>How has flood knowledge changed over time?</a:t>
            </a:r>
          </a:p>
          <a:p>
            <a:endParaRPr lang="en-US" dirty="0"/>
          </a:p>
        </p:txBody>
      </p:sp>
    </p:spTree>
    <p:extLst>
      <p:ext uri="{BB962C8B-B14F-4D97-AF65-F5344CB8AC3E}">
        <p14:creationId xmlns:p14="http://schemas.microsoft.com/office/powerpoint/2010/main" val="2103660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128925" y="154803"/>
            <a:ext cx="8229600" cy="857400"/>
          </a:xfrm>
          <a:prstGeom prst="rect">
            <a:avLst/>
          </a:prstGeom>
        </p:spPr>
        <p:txBody>
          <a:bodyPr lIns="91425" tIns="91425" rIns="91425" bIns="91425" anchor="b" anchorCtr="0">
            <a:noAutofit/>
          </a:bodyPr>
          <a:lstStyle/>
          <a:p>
            <a:pPr>
              <a:spcBef>
                <a:spcPts val="0"/>
              </a:spcBef>
              <a:buNone/>
            </a:pPr>
            <a:r>
              <a:rPr lang="en" dirty="0">
                <a:latin typeface="+mn-lt"/>
                <a:ea typeface="Times New Roman"/>
                <a:cs typeface="Times New Roman"/>
                <a:sym typeface="Times New Roman"/>
              </a:rPr>
              <a:t>2011 Floods</a:t>
            </a:r>
          </a:p>
        </p:txBody>
      </p:sp>
      <p:sp>
        <p:nvSpPr>
          <p:cNvPr id="37" name="Shape 37"/>
          <p:cNvSpPr txBox="1"/>
          <p:nvPr/>
        </p:nvSpPr>
        <p:spPr>
          <a:xfrm>
            <a:off x="340550" y="4791200"/>
            <a:ext cx="5366700" cy="352199"/>
          </a:xfrm>
          <a:prstGeom prst="rect">
            <a:avLst/>
          </a:prstGeom>
          <a:noFill/>
          <a:ln>
            <a:noFill/>
          </a:ln>
        </p:spPr>
        <p:txBody>
          <a:bodyPr lIns="91425" tIns="91425" rIns="91425" bIns="91425" anchor="t" anchorCtr="0">
            <a:noAutofit/>
          </a:bodyPr>
          <a:lstStyle/>
          <a:p>
            <a:pPr>
              <a:spcBef>
                <a:spcPts val="0"/>
              </a:spcBef>
              <a:buNone/>
            </a:pPr>
            <a:r>
              <a:rPr lang="en" sz="1000">
                <a:latin typeface="Times New Roman"/>
                <a:ea typeface="Times New Roman"/>
                <a:cs typeface="Times New Roman"/>
                <a:sym typeface="Times New Roman"/>
              </a:rPr>
              <a:t>(Reference 6)</a:t>
            </a:r>
          </a:p>
        </p:txBody>
      </p:sp>
      <p:pic>
        <p:nvPicPr>
          <p:cNvPr id="38" name="Shape 38"/>
          <p:cNvPicPr preferRelativeResize="0"/>
          <p:nvPr/>
        </p:nvPicPr>
        <p:blipFill>
          <a:blip r:embed="rId3">
            <a:alphaModFix/>
          </a:blip>
          <a:stretch>
            <a:fillRect/>
          </a:stretch>
        </p:blipFill>
        <p:spPr>
          <a:xfrm>
            <a:off x="4792550" y="475450"/>
            <a:ext cx="4099199" cy="4467949"/>
          </a:xfrm>
          <a:prstGeom prst="rect">
            <a:avLst/>
          </a:prstGeom>
          <a:noFill/>
          <a:ln>
            <a:noFill/>
          </a:ln>
        </p:spPr>
      </p:pic>
      <p:pic>
        <p:nvPicPr>
          <p:cNvPr id="39" name="Shape 39"/>
          <p:cNvPicPr preferRelativeResize="0"/>
          <p:nvPr/>
        </p:nvPicPr>
        <p:blipFill>
          <a:blip r:embed="rId4">
            <a:alphaModFix/>
          </a:blip>
          <a:stretch>
            <a:fillRect/>
          </a:stretch>
        </p:blipFill>
        <p:spPr>
          <a:xfrm>
            <a:off x="0" y="1208250"/>
            <a:ext cx="4681548" cy="3353999"/>
          </a:xfrm>
          <a:prstGeom prst="rect">
            <a:avLst/>
          </a:prstGeom>
          <a:noFill/>
          <a:ln>
            <a:noFill/>
          </a:ln>
        </p:spPr>
      </p:pic>
    </p:spTree>
    <p:extLst>
      <p:ext uri="{BB962C8B-B14F-4D97-AF65-F5344CB8AC3E}">
        <p14:creationId xmlns:p14="http://schemas.microsoft.com/office/powerpoint/2010/main" val="1186317758"/>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2357437" y="303610"/>
            <a:ext cx="4806554" cy="485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r>
              <a:rPr lang="en-US" sz="3225" b="1" dirty="0">
                <a:solidFill>
                  <a:schemeClr val="bg1"/>
                </a:solidFill>
                <a:latin typeface="Angsana New" pitchFamily="18" charset="-34"/>
              </a:rPr>
              <a:t>Bangkok’s Water System</a:t>
            </a:r>
          </a:p>
        </p:txBody>
      </p:sp>
      <p:sp>
        <p:nvSpPr>
          <p:cNvPr id="6" name="สี่เหลี่ยมผืนผ้า 5"/>
          <p:cNvSpPr/>
          <p:nvPr/>
        </p:nvSpPr>
        <p:spPr>
          <a:xfrm>
            <a:off x="4642194" y="3940670"/>
            <a:ext cx="4232672" cy="7029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950" b="1" dirty="0">
                <a:solidFill>
                  <a:schemeClr val="tx1"/>
                </a:solidFill>
                <a:effectLst>
                  <a:outerShdw blurRad="38100" dist="38100" dir="2700000" algn="tl">
                    <a:srgbClr val="000000">
                      <a:alpha val="43137"/>
                    </a:srgbClr>
                  </a:outerShdw>
                </a:effectLst>
                <a:latin typeface="Angsana New" pitchFamily="18" charset="-34"/>
                <a:cs typeface="Angsana New" pitchFamily="18" charset="-34"/>
              </a:rPr>
              <a:t>Figure</a:t>
            </a:r>
            <a:r>
              <a:rPr lang="en-US" sz="1950" dirty="0">
                <a:solidFill>
                  <a:schemeClr val="tx1"/>
                </a:solidFill>
                <a:effectLst>
                  <a:outerShdw blurRad="38100" dist="38100" dir="2700000" algn="tl">
                    <a:srgbClr val="000000">
                      <a:alpha val="43137"/>
                    </a:srgbClr>
                  </a:outerShdw>
                </a:effectLst>
                <a:latin typeface="Angsana New" pitchFamily="18" charset="-34"/>
                <a:cs typeface="Angsana New" pitchFamily="18" charset="-34"/>
              </a:rPr>
              <a:t> Lower basin canals.</a:t>
            </a:r>
          </a:p>
          <a:p>
            <a:pPr>
              <a:defRPr/>
            </a:pPr>
            <a:r>
              <a:rPr lang="en-US" sz="1050" i="1" dirty="0">
                <a:solidFill>
                  <a:schemeClr val="tx1"/>
                </a:solidFill>
                <a:latin typeface="Angsana New" pitchFamily="18" charset="-34"/>
                <a:cs typeface="Angsana New" pitchFamily="18" charset="-34"/>
              </a:rPr>
              <a:t>Source: Beek, Steve Van. </a:t>
            </a:r>
            <a:r>
              <a:rPr lang="en-US" sz="1050" i="1" u="sng" dirty="0">
                <a:solidFill>
                  <a:schemeClr val="tx1"/>
                </a:solidFill>
                <a:latin typeface="Angsana New" pitchFamily="18" charset="-34"/>
                <a:cs typeface="Angsana New" pitchFamily="18" charset="-34"/>
              </a:rPr>
              <a:t>The Chao Phya River in Transition</a:t>
            </a:r>
            <a:r>
              <a:rPr lang="en-US" sz="1050" i="1" dirty="0">
                <a:solidFill>
                  <a:schemeClr val="tx1"/>
                </a:solidFill>
                <a:latin typeface="Angsana New" pitchFamily="18" charset="-34"/>
                <a:cs typeface="Angsana New" pitchFamily="18" charset="-34"/>
              </a:rPr>
              <a:t>. Singapore: Oxford, 1995 (122)</a:t>
            </a:r>
            <a:endParaRPr lang="th-TH" sz="1050" i="1" dirty="0">
              <a:solidFill>
                <a:schemeClr val="tx1"/>
              </a:solidFill>
              <a:latin typeface="Angsana New" pitchFamily="18" charset="-34"/>
              <a:cs typeface="Angsana New" pitchFamily="18" charset="-34"/>
            </a:endParaRPr>
          </a:p>
        </p:txBody>
      </p:sp>
      <p:pic>
        <p:nvPicPr>
          <p:cNvPr id="307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8670" y="320532"/>
            <a:ext cx="5622627" cy="36370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Down Arrow 3"/>
          <p:cNvSpPr/>
          <p:nvPr/>
        </p:nvSpPr>
        <p:spPr>
          <a:xfrm rot="8885571" flipH="1">
            <a:off x="4529991" y="1678676"/>
            <a:ext cx="224406" cy="41555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3" name="Picture 2"/>
          <p:cNvPicPr>
            <a:picLocks noChangeAspect="1"/>
          </p:cNvPicPr>
          <p:nvPr/>
        </p:nvPicPr>
        <p:blipFill>
          <a:blip r:embed="rId4"/>
          <a:stretch>
            <a:fillRect/>
          </a:stretch>
        </p:blipFill>
        <p:spPr>
          <a:xfrm>
            <a:off x="12023" y="-1"/>
            <a:ext cx="3239809" cy="5009555"/>
          </a:xfrm>
          <a:prstGeom prst="rect">
            <a:avLst/>
          </a:prstGeom>
        </p:spPr>
      </p:pic>
      <p:sp>
        <p:nvSpPr>
          <p:cNvPr id="5" name="Rectangle 4"/>
          <p:cNvSpPr/>
          <p:nvPr/>
        </p:nvSpPr>
        <p:spPr>
          <a:xfrm>
            <a:off x="6295697" y="1531164"/>
            <a:ext cx="609600" cy="393984"/>
          </a:xfrm>
          <a:prstGeom prst="rect">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20214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Methods</a:t>
            </a:r>
            <a:endParaRPr lang="en-US" dirty="0"/>
          </a:p>
        </p:txBody>
      </p:sp>
      <p:sp>
        <p:nvSpPr>
          <p:cNvPr id="3" name="Text Placeholder 2"/>
          <p:cNvSpPr>
            <a:spLocks noGrp="1"/>
          </p:cNvSpPr>
          <p:nvPr>
            <p:ph type="body" idx="1"/>
          </p:nvPr>
        </p:nvSpPr>
        <p:spPr/>
        <p:txBody>
          <a:bodyPr/>
          <a:lstStyle/>
          <a:p>
            <a:r>
              <a:rPr lang="en-US" sz="2400" dirty="0" smtClean="0"/>
              <a:t>Narrative interviews </a:t>
            </a:r>
            <a:r>
              <a:rPr lang="en-US" sz="2400" dirty="0" smtClean="0"/>
              <a:t>with </a:t>
            </a:r>
            <a:r>
              <a:rPr lang="en-US" sz="2400" dirty="0" smtClean="0"/>
              <a:t>villagers </a:t>
            </a:r>
            <a:r>
              <a:rPr lang="en-US" sz="2400" dirty="0" smtClean="0"/>
              <a:t>(n=29) and </a:t>
            </a:r>
            <a:r>
              <a:rPr lang="en-US" sz="2400" dirty="0" smtClean="0"/>
              <a:t>sub-district officers (n=7) </a:t>
            </a:r>
            <a:r>
              <a:rPr lang="en-US" sz="2400" dirty="0" smtClean="0"/>
              <a:t>in </a:t>
            </a:r>
            <a:r>
              <a:rPr lang="en-US" sz="2400" dirty="0" smtClean="0"/>
              <a:t>Bang </a:t>
            </a:r>
            <a:r>
              <a:rPr lang="en-US" sz="2400" dirty="0" err="1" smtClean="0"/>
              <a:t>Rakam</a:t>
            </a:r>
            <a:endParaRPr lang="en-US" sz="2400" dirty="0" smtClean="0"/>
          </a:p>
          <a:p>
            <a:endParaRPr lang="en-US" sz="2400" dirty="0"/>
          </a:p>
          <a:p>
            <a:r>
              <a:rPr lang="en-US" sz="2400" dirty="0" smtClean="0"/>
              <a:t>Conducted interviews in person at their home, farm, village, or office</a:t>
            </a:r>
          </a:p>
          <a:p>
            <a:endParaRPr lang="en-US" sz="2400" dirty="0" smtClean="0"/>
          </a:p>
          <a:p>
            <a:r>
              <a:rPr lang="en-US" sz="2400" dirty="0" smtClean="0"/>
              <a:t>Audio recording, field notes, translation</a:t>
            </a:r>
          </a:p>
          <a:p>
            <a:endParaRPr lang="en-US" sz="2400" dirty="0"/>
          </a:p>
          <a:p>
            <a:r>
              <a:rPr lang="en-US" sz="2400" dirty="0" smtClean="0"/>
              <a:t>Thematic coding</a:t>
            </a:r>
            <a:endParaRPr lang="en-US" sz="2400" dirty="0"/>
          </a:p>
        </p:txBody>
      </p:sp>
    </p:spTree>
    <p:extLst>
      <p:ext uri="{BB962C8B-B14F-4D97-AF65-F5344CB8AC3E}">
        <p14:creationId xmlns:p14="http://schemas.microsoft.com/office/powerpoint/2010/main" val="2038788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ape 205"/>
          <p:cNvPicPr preferRelativeResize="0"/>
          <p:nvPr/>
        </p:nvPicPr>
        <p:blipFill rotWithShape="1">
          <a:blip r:embed="rId2">
            <a:alphaModFix/>
          </a:blip>
          <a:srcRect l="37130"/>
          <a:stretch/>
        </p:blipFill>
        <p:spPr>
          <a:xfrm>
            <a:off x="1143000" y="0"/>
            <a:ext cx="2773552" cy="3234478"/>
          </a:xfrm>
          <a:prstGeom prst="rect">
            <a:avLst/>
          </a:prstGeom>
          <a:noFill/>
          <a:ln>
            <a:noFill/>
          </a:ln>
        </p:spPr>
      </p:pic>
      <p:pic>
        <p:nvPicPr>
          <p:cNvPr id="3" name="Shape 214"/>
          <p:cNvPicPr preferRelativeResize="0"/>
          <p:nvPr/>
        </p:nvPicPr>
        <p:blipFill>
          <a:blip r:embed="rId3">
            <a:alphaModFix/>
          </a:blip>
          <a:stretch>
            <a:fillRect/>
          </a:stretch>
        </p:blipFill>
        <p:spPr>
          <a:xfrm>
            <a:off x="1143000" y="3229870"/>
            <a:ext cx="3501714" cy="1913630"/>
          </a:xfrm>
          <a:prstGeom prst="rect">
            <a:avLst/>
          </a:prstGeom>
          <a:noFill/>
          <a:ln>
            <a:noFill/>
          </a:ln>
        </p:spPr>
      </p:pic>
      <p:pic>
        <p:nvPicPr>
          <p:cNvPr id="4" name="Shape 84"/>
          <p:cNvPicPr preferRelativeResize="0"/>
          <p:nvPr/>
        </p:nvPicPr>
        <p:blipFill>
          <a:blip r:embed="rId4">
            <a:alphaModFix/>
          </a:blip>
          <a:stretch>
            <a:fillRect/>
          </a:stretch>
        </p:blipFill>
        <p:spPr>
          <a:xfrm>
            <a:off x="3916552" y="0"/>
            <a:ext cx="4084448" cy="2428069"/>
          </a:xfrm>
          <a:prstGeom prst="rect">
            <a:avLst/>
          </a:prstGeom>
          <a:noFill/>
          <a:ln>
            <a:noFill/>
          </a:ln>
        </p:spPr>
      </p:pic>
      <p:pic>
        <p:nvPicPr>
          <p:cNvPr id="5" name="Shape 109"/>
          <p:cNvPicPr preferRelativeResize="0"/>
          <p:nvPr/>
        </p:nvPicPr>
        <p:blipFill>
          <a:blip r:embed="rId5">
            <a:alphaModFix/>
          </a:blip>
          <a:stretch>
            <a:fillRect/>
          </a:stretch>
        </p:blipFill>
        <p:spPr>
          <a:xfrm>
            <a:off x="5892319" y="2428069"/>
            <a:ext cx="2108681" cy="2594428"/>
          </a:xfrm>
          <a:prstGeom prst="rect">
            <a:avLst/>
          </a:prstGeom>
          <a:noFill/>
          <a:ln>
            <a:noFill/>
          </a:ln>
        </p:spPr>
      </p:pic>
      <p:pic>
        <p:nvPicPr>
          <p:cNvPr id="6" name="Shape 108"/>
          <p:cNvPicPr preferRelativeResize="0"/>
          <p:nvPr/>
        </p:nvPicPr>
        <p:blipFill>
          <a:blip r:embed="rId6">
            <a:alphaModFix/>
          </a:blip>
          <a:stretch>
            <a:fillRect/>
          </a:stretch>
        </p:blipFill>
        <p:spPr>
          <a:xfrm>
            <a:off x="3267645" y="2428069"/>
            <a:ext cx="2624675" cy="1225112"/>
          </a:xfrm>
          <a:prstGeom prst="rect">
            <a:avLst/>
          </a:prstGeom>
          <a:noFill/>
          <a:ln>
            <a:noFill/>
          </a:ln>
        </p:spPr>
      </p:pic>
      <p:sp>
        <p:nvSpPr>
          <p:cNvPr id="7" name="TextBox 6"/>
          <p:cNvSpPr txBox="1"/>
          <p:nvPr/>
        </p:nvSpPr>
        <p:spPr>
          <a:xfrm>
            <a:off x="4644714" y="4019546"/>
            <a:ext cx="1247606" cy="738664"/>
          </a:xfrm>
          <a:prstGeom prst="rect">
            <a:avLst/>
          </a:prstGeom>
          <a:noFill/>
        </p:spPr>
        <p:txBody>
          <a:bodyPr wrap="square" rtlCol="0">
            <a:spAutoFit/>
          </a:bodyPr>
          <a:lstStyle/>
          <a:p>
            <a:pPr algn="ctr"/>
            <a:r>
              <a:rPr lang="en-US" b="1" dirty="0"/>
              <a:t>Community Flood </a:t>
            </a:r>
            <a:r>
              <a:rPr lang="en-US" b="1" dirty="0" smtClean="0"/>
              <a:t>Narratives</a:t>
            </a:r>
            <a:endParaRPr lang="en-US" b="1" dirty="0"/>
          </a:p>
        </p:txBody>
      </p:sp>
      <p:pic>
        <p:nvPicPr>
          <p:cNvPr id="8" name="Shape 131"/>
          <p:cNvPicPr preferRelativeResize="0"/>
          <p:nvPr/>
        </p:nvPicPr>
        <p:blipFill rotWithShape="1">
          <a:blip r:embed="rId7">
            <a:alphaModFix/>
          </a:blip>
          <a:srcRect l="-1010" t="10840" r="1010" b="-10839"/>
          <a:stretch/>
        </p:blipFill>
        <p:spPr>
          <a:xfrm>
            <a:off x="3357367" y="0"/>
            <a:ext cx="2739491" cy="1456618"/>
          </a:xfrm>
          <a:prstGeom prst="rect">
            <a:avLst/>
          </a:prstGeom>
          <a:noFill/>
          <a:ln>
            <a:noFill/>
          </a:ln>
        </p:spPr>
      </p:pic>
    </p:spTree>
    <p:extLst>
      <p:ext uri="{BB962C8B-B14F-4D97-AF65-F5344CB8AC3E}">
        <p14:creationId xmlns:p14="http://schemas.microsoft.com/office/powerpoint/2010/main" val="1529494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Adapting to Floods as Way of Life</a:t>
            </a:r>
            <a:endParaRPr lang="en-US" dirty="0"/>
          </a:p>
        </p:txBody>
      </p:sp>
      <p:sp>
        <p:nvSpPr>
          <p:cNvPr id="3" name="Text Placeholder 2"/>
          <p:cNvSpPr>
            <a:spLocks noGrp="1"/>
          </p:cNvSpPr>
          <p:nvPr>
            <p:ph type="body" idx="1"/>
          </p:nvPr>
        </p:nvSpPr>
        <p:spPr>
          <a:xfrm>
            <a:off x="139485" y="1200150"/>
            <a:ext cx="8787539" cy="3725699"/>
          </a:xfrm>
        </p:spPr>
        <p:txBody>
          <a:bodyPr/>
          <a:lstStyle/>
          <a:p>
            <a:pPr lvl="0" algn="ctr"/>
            <a:r>
              <a:rPr lang="en-US" sz="2700" dirty="0" smtClean="0">
                <a:latin typeface="+mn-lt"/>
                <a:ea typeface="Times New Roman"/>
                <a:cs typeface="Times New Roman"/>
                <a:sym typeface="Times New Roman"/>
              </a:rPr>
              <a:t>“</a:t>
            </a:r>
            <a:r>
              <a:rPr lang="en-US" sz="2700" dirty="0">
                <a:latin typeface="+mn-lt"/>
                <a:ea typeface="Times New Roman"/>
                <a:cs typeface="Times New Roman"/>
                <a:sym typeface="Times New Roman"/>
              </a:rPr>
              <a:t>F</a:t>
            </a:r>
            <a:r>
              <a:rPr lang="en" sz="2700" dirty="0" err="1" smtClean="0">
                <a:latin typeface="+mn-lt"/>
                <a:ea typeface="Times New Roman"/>
                <a:cs typeface="Times New Roman"/>
                <a:sym typeface="Times New Roman"/>
              </a:rPr>
              <a:t>lood</a:t>
            </a:r>
            <a:r>
              <a:rPr lang="en" sz="2700" dirty="0" smtClean="0">
                <a:latin typeface="+mn-lt"/>
                <a:ea typeface="Times New Roman"/>
                <a:cs typeface="Times New Roman"/>
                <a:sym typeface="Times New Roman"/>
              </a:rPr>
              <a:t> </a:t>
            </a:r>
            <a:r>
              <a:rPr lang="en" sz="2700" dirty="0">
                <a:latin typeface="+mn-lt"/>
                <a:ea typeface="Times New Roman"/>
                <a:cs typeface="Times New Roman"/>
                <a:sym typeface="Times New Roman"/>
              </a:rPr>
              <a:t>impacts everyone and </a:t>
            </a:r>
            <a:r>
              <a:rPr lang="en" sz="2700" dirty="0" smtClean="0">
                <a:latin typeface="+mn-lt"/>
                <a:ea typeface="Times New Roman"/>
                <a:cs typeface="Times New Roman"/>
                <a:sym typeface="Times New Roman"/>
              </a:rPr>
              <a:t>everything</a:t>
            </a:r>
            <a:r>
              <a:rPr lang="en-US" sz="2700" dirty="0" smtClean="0">
                <a:latin typeface="+mn-lt"/>
                <a:ea typeface="Times New Roman"/>
                <a:cs typeface="Times New Roman"/>
                <a:sym typeface="Times New Roman"/>
              </a:rPr>
              <a:t>.  We </a:t>
            </a:r>
            <a:r>
              <a:rPr lang="en" sz="2700" dirty="0" smtClean="0">
                <a:latin typeface="+mn-lt"/>
                <a:ea typeface="Times New Roman"/>
                <a:cs typeface="Times New Roman"/>
                <a:sym typeface="Times New Roman"/>
              </a:rPr>
              <a:t>have </a:t>
            </a:r>
            <a:r>
              <a:rPr lang="en" sz="2700" dirty="0">
                <a:latin typeface="+mn-lt"/>
                <a:ea typeface="Times New Roman"/>
                <a:cs typeface="Times New Roman"/>
                <a:sym typeface="Times New Roman"/>
              </a:rPr>
              <a:t>lived during the floods for </a:t>
            </a:r>
            <a:r>
              <a:rPr lang="en-US" sz="2700" dirty="0" smtClean="0">
                <a:latin typeface="+mn-lt"/>
                <a:ea typeface="Times New Roman"/>
                <a:cs typeface="Times New Roman"/>
                <a:sym typeface="Times New Roman"/>
              </a:rPr>
              <a:t>our </a:t>
            </a:r>
            <a:r>
              <a:rPr lang="en" sz="2700" dirty="0" smtClean="0">
                <a:latin typeface="+mn-lt"/>
                <a:ea typeface="Times New Roman"/>
                <a:cs typeface="Times New Roman"/>
                <a:sym typeface="Times New Roman"/>
              </a:rPr>
              <a:t>entire lives</a:t>
            </a:r>
            <a:r>
              <a:rPr lang="en-US" sz="2700" dirty="0" smtClean="0">
                <a:latin typeface="+mn-lt"/>
                <a:ea typeface="Times New Roman"/>
                <a:cs typeface="Times New Roman"/>
                <a:sym typeface="Times New Roman"/>
              </a:rPr>
              <a:t>.  We </a:t>
            </a:r>
            <a:r>
              <a:rPr lang="en" sz="2700" dirty="0" smtClean="0">
                <a:latin typeface="+mn-lt"/>
                <a:ea typeface="Times New Roman"/>
                <a:cs typeface="Times New Roman"/>
                <a:sym typeface="Times New Roman"/>
              </a:rPr>
              <a:t>have </a:t>
            </a:r>
            <a:r>
              <a:rPr lang="en" sz="2700" dirty="0">
                <a:latin typeface="+mn-lt"/>
                <a:ea typeface="Times New Roman"/>
                <a:cs typeface="Times New Roman"/>
                <a:sym typeface="Times New Roman"/>
              </a:rPr>
              <a:t>accepted the fact that adapting to the floods are a part of their way of life</a:t>
            </a:r>
            <a:r>
              <a:rPr lang="en" sz="2700" dirty="0" smtClean="0">
                <a:latin typeface="+mn-lt"/>
                <a:ea typeface="Times New Roman"/>
                <a:cs typeface="Times New Roman"/>
                <a:sym typeface="Times New Roman"/>
              </a:rPr>
              <a:t>.</a:t>
            </a:r>
            <a:r>
              <a:rPr lang="en-US" sz="2700" dirty="0" smtClean="0">
                <a:latin typeface="+mn-lt"/>
                <a:ea typeface="Times New Roman"/>
                <a:cs typeface="Times New Roman"/>
                <a:sym typeface="Times New Roman"/>
              </a:rPr>
              <a:t>”</a:t>
            </a:r>
          </a:p>
          <a:p>
            <a:pPr lvl="0" algn="ctr"/>
            <a:endParaRPr lang="en-US" sz="2700" dirty="0">
              <a:latin typeface="+mn-lt"/>
              <a:ea typeface="Times New Roman"/>
              <a:cs typeface="Times New Roman"/>
              <a:sym typeface="Times New Roman"/>
            </a:endParaRPr>
          </a:p>
          <a:p>
            <a:pPr algn="ctr"/>
            <a:r>
              <a:rPr lang="en" sz="2700" dirty="0">
                <a:latin typeface="+mn-lt"/>
              </a:rPr>
              <a:t>“We can adapt because we face the floods every year”</a:t>
            </a:r>
          </a:p>
          <a:p>
            <a:pPr algn="ctr"/>
            <a:r>
              <a:rPr lang="en" sz="2700" dirty="0" err="1" smtClean="0">
                <a:latin typeface="+mn-lt"/>
              </a:rPr>
              <a:t>เรา</a:t>
            </a:r>
            <a:r>
              <a:rPr lang="en" sz="2700" dirty="0" err="1">
                <a:latin typeface="+mn-lt"/>
              </a:rPr>
              <a:t>สามารถปรับตัวได้เพราะเราเจอน้ำท่วมทุกปี</a:t>
            </a:r>
            <a:endParaRPr lang="en" sz="2700" dirty="0">
              <a:latin typeface="+mn-lt"/>
            </a:endParaRPr>
          </a:p>
          <a:p>
            <a:pPr lvl="0" algn="ctr"/>
            <a:r>
              <a:rPr lang="en" sz="3200" dirty="0" smtClean="0">
                <a:latin typeface="+mn-lt"/>
                <a:ea typeface="Times New Roman"/>
                <a:cs typeface="Times New Roman"/>
                <a:sym typeface="Times New Roman"/>
              </a:rPr>
              <a:t> </a:t>
            </a:r>
            <a:endParaRPr lang="en" sz="3200" dirty="0">
              <a:latin typeface="+mn-lt"/>
              <a:ea typeface="Times New Roman"/>
              <a:cs typeface="Times New Roman"/>
              <a:sym typeface="Times New Roman"/>
            </a:endParaRPr>
          </a:p>
          <a:p>
            <a:endParaRPr lang="en-US" dirty="0"/>
          </a:p>
        </p:txBody>
      </p:sp>
    </p:spTree>
    <p:extLst>
      <p:ext uri="{BB962C8B-B14F-4D97-AF65-F5344CB8AC3E}">
        <p14:creationId xmlns:p14="http://schemas.microsoft.com/office/powerpoint/2010/main" val="12999070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457200" y="205975"/>
            <a:ext cx="8229600" cy="796199"/>
          </a:xfrm>
          <a:prstGeom prst="rect">
            <a:avLst/>
          </a:prstGeom>
        </p:spPr>
        <p:txBody>
          <a:bodyPr lIns="91425" tIns="91425" rIns="91425" bIns="91425" anchor="b" anchorCtr="0">
            <a:noAutofit/>
          </a:bodyPr>
          <a:lstStyle/>
          <a:p>
            <a:pPr marL="0" lvl="0" indent="0" rtl="0">
              <a:spcBef>
                <a:spcPts val="0"/>
              </a:spcBef>
              <a:buNone/>
            </a:pPr>
            <a:r>
              <a:rPr lang="en-US" dirty="0" smtClean="0"/>
              <a:t>Flood Knowledge</a:t>
            </a:r>
            <a:endParaRPr lang="en" dirty="0"/>
          </a:p>
        </p:txBody>
      </p:sp>
      <p:sp>
        <p:nvSpPr>
          <p:cNvPr id="116" name="Shape 116"/>
          <p:cNvSpPr txBox="1">
            <a:spLocks noGrp="1"/>
          </p:cNvSpPr>
          <p:nvPr>
            <p:ph type="body" idx="1"/>
          </p:nvPr>
        </p:nvSpPr>
        <p:spPr>
          <a:xfrm>
            <a:off x="83700" y="1162462"/>
            <a:ext cx="8603100" cy="4101600"/>
          </a:xfrm>
          <a:prstGeom prst="rect">
            <a:avLst/>
          </a:prstGeom>
        </p:spPr>
        <p:txBody>
          <a:bodyPr lIns="91425" tIns="91425" rIns="91425" bIns="91425" anchor="t" anchorCtr="0">
            <a:noAutofit/>
          </a:bodyPr>
          <a:lstStyle/>
          <a:p>
            <a:pPr marL="457200" lvl="0" indent="-317500" rtl="0">
              <a:lnSpc>
                <a:spcPct val="115000"/>
              </a:lnSpc>
              <a:spcBef>
                <a:spcPts val="0"/>
              </a:spcBef>
              <a:buSzPct val="100000"/>
              <a:buFont typeface="Arial" charset="0"/>
              <a:buChar char="•"/>
            </a:pPr>
            <a:r>
              <a:rPr lang="en" sz="2400" dirty="0"/>
              <a:t>All interviewees knew flooding was coming based on past experience and natural </a:t>
            </a:r>
            <a:r>
              <a:rPr lang="en" sz="2400" dirty="0" smtClean="0"/>
              <a:t>indicators</a:t>
            </a:r>
            <a:endParaRPr lang="en-US" sz="2400" dirty="0" smtClean="0"/>
          </a:p>
          <a:p>
            <a:pPr marL="457200" lvl="0" indent="-317500" rtl="0">
              <a:lnSpc>
                <a:spcPct val="115000"/>
              </a:lnSpc>
              <a:spcBef>
                <a:spcPts val="0"/>
              </a:spcBef>
              <a:buSzPct val="100000"/>
              <a:buFont typeface="Arial" charset="0"/>
              <a:buChar char="•"/>
            </a:pPr>
            <a:endParaRPr lang="en" sz="2400" dirty="0"/>
          </a:p>
          <a:p>
            <a:pPr marL="457200" lvl="0" indent="-317500" rtl="0">
              <a:lnSpc>
                <a:spcPct val="115000"/>
              </a:lnSpc>
              <a:spcBef>
                <a:spcPts val="0"/>
              </a:spcBef>
              <a:buSzPct val="100000"/>
              <a:buFont typeface="Arial" charset="0"/>
              <a:buChar char="•"/>
            </a:pPr>
            <a:r>
              <a:rPr lang="en-US" sz="2400" dirty="0" smtClean="0"/>
              <a:t>More reliance on </a:t>
            </a:r>
            <a:r>
              <a:rPr lang="en" sz="2400" dirty="0" smtClean="0"/>
              <a:t>SAO </a:t>
            </a:r>
            <a:r>
              <a:rPr lang="en" sz="2400" dirty="0"/>
              <a:t>to notify village leaders of when exactly the flood would come </a:t>
            </a:r>
          </a:p>
          <a:p>
            <a:pPr marL="457200" lvl="0" indent="-317500" rtl="0">
              <a:lnSpc>
                <a:spcPct val="115000"/>
              </a:lnSpc>
              <a:spcBef>
                <a:spcPts val="0"/>
              </a:spcBef>
              <a:buSzPct val="100000"/>
              <a:buFont typeface="Arial" charset="0"/>
              <a:buChar char="•"/>
            </a:pPr>
            <a:endParaRPr lang="en-US" sz="2400" dirty="0" smtClean="0"/>
          </a:p>
          <a:p>
            <a:pPr marL="457200" lvl="0" indent="-317500" rtl="0">
              <a:lnSpc>
                <a:spcPct val="115000"/>
              </a:lnSpc>
              <a:spcBef>
                <a:spcPts val="0"/>
              </a:spcBef>
              <a:buSzPct val="100000"/>
              <a:buFont typeface="Arial" charset="0"/>
              <a:buChar char="•"/>
            </a:pPr>
            <a:r>
              <a:rPr lang="en" sz="2400" dirty="0" smtClean="0"/>
              <a:t>Some </a:t>
            </a:r>
            <a:r>
              <a:rPr lang="en" sz="2400" dirty="0"/>
              <a:t>used TV and </a:t>
            </a:r>
            <a:r>
              <a:rPr lang="en" sz="2400" dirty="0" smtClean="0"/>
              <a:t>radio</a:t>
            </a:r>
            <a:r>
              <a:rPr lang="en-US" sz="2400" dirty="0" smtClean="0"/>
              <a:t> to access information</a:t>
            </a:r>
            <a:endParaRPr lang="en" sz="2400" dirty="0"/>
          </a:p>
          <a:p>
            <a:pPr lvl="0" rtl="0">
              <a:lnSpc>
                <a:spcPct val="115000"/>
              </a:lnSpc>
              <a:spcBef>
                <a:spcPts val="0"/>
              </a:spcBef>
              <a:buNone/>
            </a:pPr>
            <a:endParaRPr sz="1400" dirty="0"/>
          </a:p>
        </p:txBody>
      </p:sp>
      <p:pic>
        <p:nvPicPr>
          <p:cNvPr id="10" name="Shape 128"/>
          <p:cNvPicPr preferRelativeResize="0"/>
          <p:nvPr/>
        </p:nvPicPr>
        <p:blipFill>
          <a:blip r:embed="rId3">
            <a:alphaModFix/>
          </a:blip>
          <a:stretch>
            <a:fillRect/>
          </a:stretch>
        </p:blipFill>
        <p:spPr>
          <a:xfrm>
            <a:off x="7131160" y="3055763"/>
            <a:ext cx="2183322" cy="2552146"/>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a:prstGeom prst="rect">
            <a:avLst/>
          </a:prstGeom>
        </p:spPr>
        <p:txBody>
          <a:bodyPr lIns="68569" tIns="68569" rIns="68569" bIns="68569" anchor="b" anchorCtr="0">
            <a:noAutofit/>
          </a:bodyPr>
          <a:lstStyle/>
          <a:p>
            <a:r>
              <a:rPr lang="en-US" dirty="0" smtClean="0">
                <a:solidFill>
                  <a:schemeClr val="bg1"/>
                </a:solidFill>
              </a:rPr>
              <a:t>Adaptations</a:t>
            </a:r>
            <a:endParaRPr lang="en-US" sz="2700" dirty="0">
              <a:solidFill>
                <a:schemeClr val="bg1"/>
              </a:solidFill>
            </a:endParaRPr>
          </a:p>
        </p:txBody>
      </p:sp>
      <p:sp>
        <p:nvSpPr>
          <p:cNvPr id="204" name="Shape 204"/>
          <p:cNvSpPr txBox="1">
            <a:spLocks noGrp="1"/>
          </p:cNvSpPr>
          <p:nvPr>
            <p:ph type="body" idx="1"/>
          </p:nvPr>
        </p:nvSpPr>
        <p:spPr>
          <a:xfrm>
            <a:off x="457200" y="2128838"/>
            <a:ext cx="8229600" cy="2691135"/>
          </a:xfrm>
          <a:prstGeom prst="rect">
            <a:avLst/>
          </a:prstGeom>
        </p:spPr>
        <p:txBody>
          <a:bodyPr lIns="68569" tIns="68569" rIns="68569" bIns="68569" anchor="t" anchorCtr="0">
            <a:noAutofit/>
          </a:bodyPr>
          <a:lstStyle/>
          <a:p>
            <a:pPr marL="342900" indent="-300038">
              <a:spcBef>
                <a:spcPts val="435"/>
              </a:spcBef>
              <a:buClr>
                <a:schemeClr val="accent1"/>
              </a:buClr>
              <a:buFont typeface="Noto Symbol"/>
              <a:buChar char="●"/>
            </a:pPr>
            <a:r>
              <a:rPr lang="en-US" sz="1800" dirty="0" smtClean="0">
                <a:latin typeface="+mn-lt"/>
                <a:cs typeface="David" panose="020E0502060401010101" pitchFamily="34" charset="-79"/>
              </a:rPr>
              <a:t>2 Story </a:t>
            </a:r>
            <a:r>
              <a:rPr lang="en-US" sz="1800" dirty="0">
                <a:latin typeface="+mn-lt"/>
                <a:cs typeface="David" panose="020E0502060401010101" pitchFamily="34" charset="-79"/>
              </a:rPr>
              <a:t>House</a:t>
            </a:r>
          </a:p>
          <a:p>
            <a:pPr marL="342900" indent="-300038">
              <a:spcBef>
                <a:spcPts val="435"/>
              </a:spcBef>
              <a:buClr>
                <a:schemeClr val="accent1"/>
              </a:buClr>
              <a:buFont typeface="Noto Symbol"/>
              <a:buChar char="●"/>
            </a:pPr>
            <a:r>
              <a:rPr lang="en-US" sz="1800" dirty="0">
                <a:latin typeface="+mn-lt"/>
                <a:cs typeface="David" panose="020E0502060401010101" pitchFamily="34" charset="-79"/>
              </a:rPr>
              <a:t>Stilts</a:t>
            </a:r>
          </a:p>
          <a:p>
            <a:pPr marL="342900" indent="-300038">
              <a:spcBef>
                <a:spcPts val="435"/>
              </a:spcBef>
              <a:buClr>
                <a:schemeClr val="accent1"/>
              </a:buClr>
              <a:buFont typeface="Noto Symbol"/>
              <a:buChar char="●"/>
            </a:pPr>
            <a:r>
              <a:rPr lang="en-US" sz="1800" dirty="0">
                <a:latin typeface="+mn-lt"/>
                <a:cs typeface="David" panose="020E0502060401010101" pitchFamily="34" charset="-79"/>
              </a:rPr>
              <a:t>Raising floor when there are high levels of </a:t>
            </a:r>
            <a:r>
              <a:rPr lang="en-US" sz="1800" dirty="0" smtClean="0">
                <a:latin typeface="+mn-lt"/>
                <a:cs typeface="David" panose="020E0502060401010101" pitchFamily="34" charset="-79"/>
              </a:rPr>
              <a:t>water</a:t>
            </a:r>
          </a:p>
          <a:p>
            <a:pPr marL="342900" indent="-300038">
              <a:spcBef>
                <a:spcPts val="435"/>
              </a:spcBef>
              <a:buClr>
                <a:schemeClr val="accent1"/>
              </a:buClr>
              <a:buFont typeface="Noto Symbol"/>
              <a:buChar char="●"/>
            </a:pPr>
            <a:r>
              <a:rPr lang="en-US" sz="1800" dirty="0" smtClean="0">
                <a:latin typeface="+mn-lt"/>
                <a:cs typeface="David" panose="020E0502060401010101" pitchFamily="34" charset="-79"/>
              </a:rPr>
              <a:t>Transportation (Boats)</a:t>
            </a:r>
            <a:endParaRPr lang="en-US" sz="1050" dirty="0">
              <a:latin typeface="+mn-lt"/>
              <a:cs typeface="David" panose="020E0502060401010101" pitchFamily="34" charset="-79"/>
            </a:endParaRPr>
          </a:p>
        </p:txBody>
      </p:sp>
      <p:pic>
        <p:nvPicPr>
          <p:cNvPr id="205" name="Shape 205"/>
          <p:cNvPicPr preferRelativeResize="0"/>
          <p:nvPr/>
        </p:nvPicPr>
        <p:blipFill rotWithShape="1">
          <a:blip r:embed="rId3">
            <a:alphaModFix/>
          </a:blip>
          <a:srcRect l="37130"/>
          <a:stretch/>
        </p:blipFill>
        <p:spPr>
          <a:xfrm>
            <a:off x="6992980" y="6103"/>
            <a:ext cx="2151020" cy="2566012"/>
          </a:xfrm>
          <a:prstGeom prst="rect">
            <a:avLst/>
          </a:prstGeom>
          <a:noFill/>
          <a:ln>
            <a:noFill/>
          </a:ln>
        </p:spPr>
      </p:pic>
      <p:sp>
        <p:nvSpPr>
          <p:cNvPr id="206" name="Shape 206"/>
          <p:cNvSpPr txBox="1"/>
          <p:nvPr/>
        </p:nvSpPr>
        <p:spPr>
          <a:xfrm>
            <a:off x="457199" y="1378561"/>
            <a:ext cx="3014663" cy="364514"/>
          </a:xfrm>
          <a:prstGeom prst="rect">
            <a:avLst/>
          </a:prstGeom>
          <a:noFill/>
          <a:ln>
            <a:noFill/>
          </a:ln>
        </p:spPr>
        <p:txBody>
          <a:bodyPr lIns="68569" tIns="68569" rIns="68569" bIns="68569" anchor="t" anchorCtr="0">
            <a:noAutofit/>
          </a:bodyPr>
          <a:lstStyle/>
          <a:p>
            <a:r>
              <a:rPr lang="en-US" sz="2100" b="1" dirty="0" smtClean="0">
                <a:latin typeface="+mn-lt"/>
                <a:cs typeface="David" panose="020E0502060401010101" pitchFamily="34" charset="-79"/>
              </a:rPr>
              <a:t>Housing and Transport</a:t>
            </a:r>
            <a:endParaRPr lang="en-US" sz="2100" b="1" dirty="0">
              <a:latin typeface="+mn-lt"/>
              <a:cs typeface="David" panose="020E0502060401010101" pitchFamily="34" charset="-79"/>
            </a:endParaRPr>
          </a:p>
        </p:txBody>
      </p:sp>
      <p:pic>
        <p:nvPicPr>
          <p:cNvPr id="6" name="Shape 214"/>
          <p:cNvPicPr preferRelativeResize="0"/>
          <p:nvPr/>
        </p:nvPicPr>
        <p:blipFill>
          <a:blip r:embed="rId4">
            <a:alphaModFix/>
          </a:blip>
          <a:stretch>
            <a:fillRect/>
          </a:stretch>
        </p:blipFill>
        <p:spPr>
          <a:xfrm>
            <a:off x="4890074" y="2639269"/>
            <a:ext cx="4135680" cy="2323142"/>
          </a:xfrm>
          <a:prstGeom prst="rect">
            <a:avLst/>
          </a:prstGeom>
          <a:noFill/>
          <a:ln>
            <a:noFill/>
          </a:ln>
        </p:spPr>
      </p:pic>
    </p:spTree>
    <p:extLst>
      <p:ext uri="{BB962C8B-B14F-4D97-AF65-F5344CB8AC3E}">
        <p14:creationId xmlns:p14="http://schemas.microsoft.com/office/powerpoint/2010/main" val="1818134945"/>
      </p:ext>
    </p:extLst>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prstGeom prst="rect">
            <a:avLst/>
          </a:prstGeom>
          <a:noFill/>
          <a:ln>
            <a:noFill/>
          </a:ln>
        </p:spPr>
        <p:txBody>
          <a:bodyPr lIns="68569" tIns="34275" rIns="68569" bIns="68569" anchor="b" anchorCtr="0">
            <a:noAutofit/>
          </a:bodyPr>
          <a:lstStyle/>
          <a:p>
            <a:pPr algn="ctr">
              <a:buClr>
                <a:schemeClr val="dk2"/>
              </a:buClr>
              <a:buSzPct val="25000"/>
            </a:pPr>
            <a:r>
              <a:rPr lang="en-US" sz="2700" dirty="0">
                <a:solidFill>
                  <a:schemeClr val="bg1"/>
                </a:solidFill>
                <a:latin typeface="+mj-lt"/>
                <a:ea typeface="Source Sans Pro"/>
                <a:cs typeface="Source Sans Pro"/>
                <a:sym typeface="Source Sans Pro"/>
              </a:rPr>
              <a:t>What are the differences in flood management from when you were young to now?</a:t>
            </a:r>
          </a:p>
        </p:txBody>
      </p:sp>
      <p:sp>
        <p:nvSpPr>
          <p:cNvPr id="125" name="Shape 125"/>
          <p:cNvSpPr/>
          <p:nvPr/>
        </p:nvSpPr>
        <p:spPr>
          <a:xfrm>
            <a:off x="3428513" y="2341585"/>
            <a:ext cx="2077200" cy="534149"/>
          </a:xfrm>
          <a:prstGeom prst="rightArrow">
            <a:avLst>
              <a:gd name="adj1" fmla="val 50000"/>
              <a:gd name="adj2" fmla="val 50000"/>
            </a:avLst>
          </a:prstGeom>
          <a:solidFill>
            <a:srgbClr val="FF0000"/>
          </a:solidFill>
          <a:ln w="19050" cap="flat">
            <a:solidFill>
              <a:schemeClr val="dk2"/>
            </a:solidFill>
            <a:prstDash val="solid"/>
            <a:round/>
            <a:headEnd type="none" w="med" len="med"/>
            <a:tailEnd type="none" w="med" len="med"/>
          </a:ln>
        </p:spPr>
        <p:txBody>
          <a:bodyPr lIns="68569" tIns="68569" rIns="68569" bIns="68569" anchor="ctr" anchorCtr="0">
            <a:noAutofit/>
          </a:bodyPr>
          <a:lstStyle/>
          <a:p>
            <a:endParaRPr sz="1050"/>
          </a:p>
        </p:txBody>
      </p:sp>
      <p:pic>
        <p:nvPicPr>
          <p:cNvPr id="126" name="Shape 126"/>
          <p:cNvPicPr preferRelativeResize="0"/>
          <p:nvPr/>
        </p:nvPicPr>
        <p:blipFill>
          <a:blip r:embed="rId3">
            <a:alphaModFix/>
          </a:blip>
          <a:stretch>
            <a:fillRect/>
          </a:stretch>
        </p:blipFill>
        <p:spPr>
          <a:xfrm>
            <a:off x="1579725" y="1725112"/>
            <a:ext cx="1520906" cy="1536206"/>
          </a:xfrm>
          <a:prstGeom prst="rect">
            <a:avLst/>
          </a:prstGeom>
          <a:noFill/>
          <a:ln>
            <a:noFill/>
          </a:ln>
        </p:spPr>
      </p:pic>
      <p:pic>
        <p:nvPicPr>
          <p:cNvPr id="127" name="Shape 127"/>
          <p:cNvPicPr preferRelativeResize="0"/>
          <p:nvPr/>
        </p:nvPicPr>
        <p:blipFill>
          <a:blip r:embed="rId4">
            <a:alphaModFix/>
          </a:blip>
          <a:stretch>
            <a:fillRect/>
          </a:stretch>
        </p:blipFill>
        <p:spPr>
          <a:xfrm>
            <a:off x="1515530" y="3614662"/>
            <a:ext cx="1676379" cy="1257299"/>
          </a:xfrm>
          <a:prstGeom prst="rect">
            <a:avLst/>
          </a:prstGeom>
          <a:noFill/>
          <a:ln>
            <a:noFill/>
          </a:ln>
        </p:spPr>
      </p:pic>
      <p:pic>
        <p:nvPicPr>
          <p:cNvPr id="128" name="Shape 128"/>
          <p:cNvPicPr preferRelativeResize="0"/>
          <p:nvPr/>
        </p:nvPicPr>
        <p:blipFill rotWithShape="1">
          <a:blip r:embed="rId5">
            <a:alphaModFix/>
          </a:blip>
          <a:srcRect l="-5103" r="-5114"/>
          <a:stretch/>
        </p:blipFill>
        <p:spPr>
          <a:xfrm>
            <a:off x="5658862" y="3558844"/>
            <a:ext cx="1904963" cy="1296206"/>
          </a:xfrm>
          <a:prstGeom prst="rect">
            <a:avLst/>
          </a:prstGeom>
          <a:noFill/>
          <a:ln>
            <a:noFill/>
          </a:ln>
        </p:spPr>
      </p:pic>
      <p:sp>
        <p:nvSpPr>
          <p:cNvPr id="129" name="Shape 129"/>
          <p:cNvSpPr/>
          <p:nvPr/>
        </p:nvSpPr>
        <p:spPr>
          <a:xfrm>
            <a:off x="3428513" y="3976238"/>
            <a:ext cx="2077200" cy="534149"/>
          </a:xfrm>
          <a:prstGeom prst="rightArrow">
            <a:avLst>
              <a:gd name="adj1" fmla="val 50000"/>
              <a:gd name="adj2" fmla="val 50000"/>
            </a:avLst>
          </a:prstGeom>
          <a:solidFill>
            <a:srgbClr val="FF0000"/>
          </a:solidFill>
          <a:ln w="19050" cap="flat">
            <a:solidFill>
              <a:schemeClr val="dk2"/>
            </a:solidFill>
            <a:prstDash val="solid"/>
            <a:round/>
            <a:headEnd type="none" w="med" len="med"/>
            <a:tailEnd type="none" w="med" len="med"/>
          </a:ln>
        </p:spPr>
        <p:txBody>
          <a:bodyPr lIns="68569" tIns="68569" rIns="68569" bIns="68569" anchor="ctr" anchorCtr="0">
            <a:noAutofit/>
          </a:bodyPr>
          <a:lstStyle/>
          <a:p>
            <a:endParaRPr sz="1050"/>
          </a:p>
        </p:txBody>
      </p:sp>
      <p:sp>
        <p:nvSpPr>
          <p:cNvPr id="130" name="Shape 130"/>
          <p:cNvSpPr txBox="1"/>
          <p:nvPr/>
        </p:nvSpPr>
        <p:spPr>
          <a:xfrm>
            <a:off x="1579716" y="3198676"/>
            <a:ext cx="1859624" cy="415349"/>
          </a:xfrm>
          <a:prstGeom prst="rect">
            <a:avLst/>
          </a:prstGeom>
          <a:noFill/>
          <a:ln>
            <a:noFill/>
          </a:ln>
        </p:spPr>
        <p:txBody>
          <a:bodyPr lIns="68569" tIns="68569" rIns="68569" bIns="68569" anchor="t" anchorCtr="0">
            <a:noAutofit/>
          </a:bodyPr>
          <a:lstStyle/>
          <a:p>
            <a:r>
              <a:rPr lang="en-US" sz="1350" b="1"/>
              <a:t>Banana Trees</a:t>
            </a:r>
          </a:p>
        </p:txBody>
      </p:sp>
      <p:sp>
        <p:nvSpPr>
          <p:cNvPr id="131" name="Shape 131"/>
          <p:cNvSpPr txBox="1"/>
          <p:nvPr/>
        </p:nvSpPr>
        <p:spPr>
          <a:xfrm>
            <a:off x="3488785" y="3731438"/>
            <a:ext cx="1859624" cy="415349"/>
          </a:xfrm>
          <a:prstGeom prst="rect">
            <a:avLst/>
          </a:prstGeom>
          <a:noFill/>
          <a:ln>
            <a:noFill/>
          </a:ln>
        </p:spPr>
        <p:txBody>
          <a:bodyPr lIns="68569" tIns="68569" rIns="68569" bIns="68569" anchor="t" anchorCtr="0">
            <a:noAutofit/>
          </a:bodyPr>
          <a:lstStyle/>
          <a:p>
            <a:r>
              <a:rPr lang="en-US" sz="1800" b="1"/>
              <a:t>During Floods</a:t>
            </a:r>
          </a:p>
        </p:txBody>
      </p:sp>
      <p:sp>
        <p:nvSpPr>
          <p:cNvPr id="132" name="Shape 132"/>
          <p:cNvSpPr txBox="1"/>
          <p:nvPr/>
        </p:nvSpPr>
        <p:spPr>
          <a:xfrm>
            <a:off x="3522825" y="2049113"/>
            <a:ext cx="1760625" cy="534149"/>
          </a:xfrm>
          <a:prstGeom prst="rect">
            <a:avLst/>
          </a:prstGeom>
          <a:noFill/>
          <a:ln>
            <a:noFill/>
          </a:ln>
        </p:spPr>
        <p:txBody>
          <a:bodyPr lIns="68569" tIns="68569" rIns="68569" bIns="68569" anchor="t" anchorCtr="0">
            <a:noAutofit/>
          </a:bodyPr>
          <a:lstStyle/>
          <a:p>
            <a:r>
              <a:rPr lang="en-US" sz="1800" b="1"/>
              <a:t>Crop Change</a:t>
            </a:r>
          </a:p>
        </p:txBody>
      </p:sp>
      <p:pic>
        <p:nvPicPr>
          <p:cNvPr id="133" name="Shape 133"/>
          <p:cNvPicPr preferRelativeResize="0"/>
          <p:nvPr/>
        </p:nvPicPr>
        <p:blipFill>
          <a:blip r:embed="rId6">
            <a:alphaModFix/>
          </a:blip>
          <a:stretch>
            <a:fillRect/>
          </a:stretch>
        </p:blipFill>
        <p:spPr>
          <a:xfrm>
            <a:off x="5705635" y="1623244"/>
            <a:ext cx="1850231" cy="1385888"/>
          </a:xfrm>
          <a:prstGeom prst="rect">
            <a:avLst/>
          </a:prstGeom>
          <a:noFill/>
          <a:ln>
            <a:noFill/>
          </a:ln>
        </p:spPr>
      </p:pic>
      <p:sp>
        <p:nvSpPr>
          <p:cNvPr id="134" name="Shape 134"/>
          <p:cNvSpPr txBox="1"/>
          <p:nvPr/>
        </p:nvSpPr>
        <p:spPr>
          <a:xfrm>
            <a:off x="5833594" y="3076313"/>
            <a:ext cx="2077200" cy="415349"/>
          </a:xfrm>
          <a:prstGeom prst="rect">
            <a:avLst/>
          </a:prstGeom>
          <a:noFill/>
          <a:ln>
            <a:noFill/>
          </a:ln>
        </p:spPr>
        <p:txBody>
          <a:bodyPr lIns="68569" tIns="68569" rIns="68569" bIns="68569" anchor="t" anchorCtr="0">
            <a:noAutofit/>
          </a:bodyPr>
          <a:lstStyle/>
          <a:p>
            <a:r>
              <a:rPr lang="en-US" sz="1350" b="1"/>
              <a:t>Short-term Plants</a:t>
            </a:r>
          </a:p>
        </p:txBody>
      </p:sp>
      <p:sp>
        <p:nvSpPr>
          <p:cNvPr id="136" name="Shape 136"/>
          <p:cNvSpPr txBox="1"/>
          <p:nvPr/>
        </p:nvSpPr>
        <p:spPr>
          <a:xfrm>
            <a:off x="4012986" y="1766934"/>
            <a:ext cx="780299" cy="293625"/>
          </a:xfrm>
          <a:prstGeom prst="rect">
            <a:avLst/>
          </a:prstGeom>
          <a:noFill/>
          <a:ln>
            <a:noFill/>
          </a:ln>
        </p:spPr>
        <p:txBody>
          <a:bodyPr lIns="68569" tIns="68569" rIns="68569" bIns="68569" anchor="t" anchorCtr="0">
            <a:noAutofit/>
          </a:bodyPr>
          <a:lstStyle/>
          <a:p>
            <a:r>
              <a:rPr lang="en-US" sz="1350">
                <a:latin typeface="Libre Baskerville"/>
                <a:ea typeface="Libre Baskerville"/>
                <a:cs typeface="Libre Baskerville"/>
                <a:sym typeface="Libre Baskerville"/>
              </a:rPr>
              <a:t>Moo 6</a:t>
            </a:r>
          </a:p>
        </p:txBody>
      </p:sp>
      <p:sp>
        <p:nvSpPr>
          <p:cNvPr id="137" name="Shape 137"/>
          <p:cNvSpPr txBox="1"/>
          <p:nvPr/>
        </p:nvSpPr>
        <p:spPr>
          <a:xfrm>
            <a:off x="3827194" y="3500532"/>
            <a:ext cx="1182824" cy="415349"/>
          </a:xfrm>
          <a:prstGeom prst="rect">
            <a:avLst/>
          </a:prstGeom>
          <a:noFill/>
          <a:ln>
            <a:noFill/>
          </a:ln>
        </p:spPr>
        <p:txBody>
          <a:bodyPr lIns="68569" tIns="68569" rIns="68569" bIns="68569" anchor="t" anchorCtr="0">
            <a:noAutofit/>
          </a:bodyPr>
          <a:lstStyle/>
          <a:p>
            <a:r>
              <a:rPr lang="en-US" sz="1350">
                <a:latin typeface="Libre Baskerville"/>
                <a:ea typeface="Libre Baskerville"/>
                <a:cs typeface="Libre Baskerville"/>
                <a:sym typeface="Libre Baskerville"/>
              </a:rPr>
              <a:t>Moo 2,6,9</a:t>
            </a:r>
          </a:p>
        </p:txBody>
      </p:sp>
    </p:spTree>
    <p:extLst>
      <p:ext uri="{BB962C8B-B14F-4D97-AF65-F5344CB8AC3E}">
        <p14:creationId xmlns:p14="http://schemas.microsoft.com/office/powerpoint/2010/main" val="1420346737"/>
      </p:ext>
    </p:extLst>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prstGeom prst="rect">
            <a:avLst/>
          </a:prstGeom>
          <a:noFill/>
          <a:ln>
            <a:noFill/>
          </a:ln>
        </p:spPr>
        <p:txBody>
          <a:bodyPr lIns="68569" tIns="34275" rIns="68569" bIns="68569" anchor="b" anchorCtr="0">
            <a:noAutofit/>
          </a:bodyPr>
          <a:lstStyle/>
          <a:p>
            <a:pPr>
              <a:buClr>
                <a:schemeClr val="dk2"/>
              </a:buClr>
              <a:buSzPct val="25000"/>
            </a:pPr>
            <a:r>
              <a:rPr lang="en-US" dirty="0" smtClean="0">
                <a:solidFill>
                  <a:schemeClr val="bg1"/>
                </a:solidFill>
                <a:latin typeface="+mn-lt"/>
                <a:ea typeface="Source Sans Pro"/>
                <a:cs typeface="Source Sans Pro"/>
                <a:sym typeface="Source Sans Pro"/>
              </a:rPr>
              <a:t>Adaptations</a:t>
            </a:r>
            <a:endParaRPr lang="en-US" dirty="0">
              <a:solidFill>
                <a:schemeClr val="bg1"/>
              </a:solidFill>
              <a:latin typeface="+mn-lt"/>
              <a:ea typeface="Source Sans Pro"/>
              <a:cs typeface="Source Sans Pro"/>
              <a:sym typeface="Source Sans Pro"/>
            </a:endParaRPr>
          </a:p>
        </p:txBody>
      </p:sp>
      <p:sp>
        <p:nvSpPr>
          <p:cNvPr id="185" name="Shape 185"/>
          <p:cNvSpPr/>
          <p:nvPr/>
        </p:nvSpPr>
        <p:spPr>
          <a:xfrm>
            <a:off x="3851737" y="2172094"/>
            <a:ext cx="1453049" cy="544950"/>
          </a:xfrm>
          <a:prstGeom prst="roundRect">
            <a:avLst>
              <a:gd name="adj" fmla="val 16667"/>
            </a:avLst>
          </a:prstGeom>
          <a:noFill/>
          <a:ln w="19050" cap="flat">
            <a:solidFill>
              <a:schemeClr val="dk2"/>
            </a:solidFill>
            <a:prstDash val="solid"/>
            <a:round/>
            <a:headEnd type="none" w="med" len="med"/>
            <a:tailEnd type="none" w="med" len="med"/>
          </a:ln>
        </p:spPr>
        <p:txBody>
          <a:bodyPr lIns="68569" tIns="68569" rIns="68569" bIns="68569" anchor="ctr" anchorCtr="0">
            <a:noAutofit/>
          </a:bodyPr>
          <a:lstStyle/>
          <a:p>
            <a:pPr algn="ctr"/>
            <a:r>
              <a:rPr lang="en-US" sz="2700" dirty="0">
                <a:solidFill>
                  <a:srgbClr val="FF9900"/>
                </a:solidFill>
                <a:latin typeface="David" panose="020E0502060401010101" pitchFamily="34" charset="-79"/>
                <a:cs typeface="David" panose="020E0502060401010101" pitchFamily="34" charset="-79"/>
              </a:rPr>
              <a:t>Moo 9</a:t>
            </a:r>
          </a:p>
        </p:txBody>
      </p:sp>
      <p:sp>
        <p:nvSpPr>
          <p:cNvPr id="186" name="Shape 186"/>
          <p:cNvSpPr/>
          <p:nvPr/>
        </p:nvSpPr>
        <p:spPr>
          <a:xfrm>
            <a:off x="1635076" y="1569206"/>
            <a:ext cx="1946924" cy="1750725"/>
          </a:xfrm>
          <a:prstGeom prst="roundRect">
            <a:avLst>
              <a:gd name="adj" fmla="val 16667"/>
            </a:avLst>
          </a:prstGeom>
          <a:solidFill>
            <a:srgbClr val="FFF2CC"/>
          </a:solidFill>
          <a:ln w="19050" cap="flat">
            <a:solidFill>
              <a:schemeClr val="dk2"/>
            </a:solidFill>
            <a:prstDash val="solid"/>
            <a:round/>
            <a:headEnd type="none" w="med" len="med"/>
            <a:tailEnd type="none" w="med" len="med"/>
          </a:ln>
        </p:spPr>
        <p:txBody>
          <a:bodyPr lIns="68569" tIns="68569" rIns="68569" bIns="68569" anchor="t" anchorCtr="0">
            <a:noAutofit/>
          </a:bodyPr>
          <a:lstStyle/>
          <a:p>
            <a:pPr algn="ctr">
              <a:lnSpc>
                <a:spcPct val="150000"/>
              </a:lnSpc>
            </a:pPr>
            <a:r>
              <a:rPr lang="en-US" sz="2700" dirty="0">
                <a:latin typeface="David" panose="020E0502060401010101" pitchFamily="34" charset="-79"/>
                <a:cs typeface="David" panose="020E0502060401010101" pitchFamily="34" charset="-79"/>
              </a:rPr>
              <a:t>Past:</a:t>
            </a:r>
          </a:p>
          <a:p>
            <a:pPr algn="ctr">
              <a:lnSpc>
                <a:spcPct val="115000"/>
              </a:lnSpc>
            </a:pPr>
            <a:r>
              <a:rPr lang="en-US" sz="1800" dirty="0">
                <a:latin typeface="David" panose="020E0502060401010101" pitchFamily="34" charset="-79"/>
                <a:cs typeface="David" panose="020E0502060401010101" pitchFamily="34" charset="-79"/>
              </a:rPr>
              <a:t>Use of Thai Herbs</a:t>
            </a:r>
          </a:p>
        </p:txBody>
      </p:sp>
      <p:pic>
        <p:nvPicPr>
          <p:cNvPr id="187" name="Shape 187"/>
          <p:cNvPicPr preferRelativeResize="0"/>
          <p:nvPr/>
        </p:nvPicPr>
        <p:blipFill>
          <a:blip r:embed="rId3">
            <a:alphaModFix/>
          </a:blip>
          <a:stretch>
            <a:fillRect/>
          </a:stretch>
        </p:blipFill>
        <p:spPr>
          <a:xfrm>
            <a:off x="5672327" y="3485176"/>
            <a:ext cx="1788017" cy="1497974"/>
          </a:xfrm>
          <a:prstGeom prst="rect">
            <a:avLst/>
          </a:prstGeom>
          <a:noFill/>
          <a:ln>
            <a:noFill/>
          </a:ln>
        </p:spPr>
      </p:pic>
      <p:sp>
        <p:nvSpPr>
          <p:cNvPr id="188" name="Shape 188"/>
          <p:cNvSpPr/>
          <p:nvPr/>
        </p:nvSpPr>
        <p:spPr>
          <a:xfrm>
            <a:off x="5574526" y="1569206"/>
            <a:ext cx="1946924" cy="1750725"/>
          </a:xfrm>
          <a:prstGeom prst="roundRect">
            <a:avLst>
              <a:gd name="adj" fmla="val 16667"/>
            </a:avLst>
          </a:prstGeom>
          <a:solidFill>
            <a:srgbClr val="FCE5CD"/>
          </a:solidFill>
          <a:ln w="19050" cap="flat">
            <a:solidFill>
              <a:schemeClr val="dk2"/>
            </a:solidFill>
            <a:prstDash val="solid"/>
            <a:round/>
            <a:headEnd type="none" w="med" len="med"/>
            <a:tailEnd type="none" w="med" len="med"/>
          </a:ln>
        </p:spPr>
        <p:txBody>
          <a:bodyPr lIns="68569" tIns="68569" rIns="68569" bIns="68569" anchor="t" anchorCtr="0">
            <a:noAutofit/>
          </a:bodyPr>
          <a:lstStyle/>
          <a:p>
            <a:pPr algn="ctr"/>
            <a:r>
              <a:rPr lang="en-US" sz="2700" dirty="0">
                <a:latin typeface="David" panose="020E0502060401010101" pitchFamily="34" charset="-79"/>
                <a:cs typeface="David" panose="020E0502060401010101" pitchFamily="34" charset="-79"/>
              </a:rPr>
              <a:t>Now:</a:t>
            </a:r>
          </a:p>
          <a:p>
            <a:pPr algn="ctr"/>
            <a:r>
              <a:rPr lang="en-US" sz="1800" dirty="0">
                <a:latin typeface="David" panose="020E0502060401010101" pitchFamily="34" charset="-79"/>
                <a:cs typeface="David" panose="020E0502060401010101" pitchFamily="34" charset="-79"/>
              </a:rPr>
              <a:t>Reliance on Doctors and Modern Medicine</a:t>
            </a:r>
          </a:p>
          <a:p>
            <a:pPr algn="ctr"/>
            <a:endParaRPr sz="2700" dirty="0"/>
          </a:p>
        </p:txBody>
      </p:sp>
      <p:pic>
        <p:nvPicPr>
          <p:cNvPr id="189" name="Shape 189"/>
          <p:cNvPicPr preferRelativeResize="0"/>
          <p:nvPr/>
        </p:nvPicPr>
        <p:blipFill>
          <a:blip r:embed="rId4">
            <a:alphaModFix/>
          </a:blip>
          <a:stretch>
            <a:fillRect/>
          </a:stretch>
        </p:blipFill>
        <p:spPr>
          <a:xfrm>
            <a:off x="1882013" y="3485175"/>
            <a:ext cx="1453050" cy="1453050"/>
          </a:xfrm>
          <a:prstGeom prst="rect">
            <a:avLst/>
          </a:prstGeom>
          <a:noFill/>
          <a:ln>
            <a:noFill/>
          </a:ln>
        </p:spPr>
      </p:pic>
      <p:sp>
        <p:nvSpPr>
          <p:cNvPr id="190" name="Shape 190"/>
          <p:cNvSpPr/>
          <p:nvPr/>
        </p:nvSpPr>
        <p:spPr>
          <a:xfrm>
            <a:off x="3851738" y="3910313"/>
            <a:ext cx="1453049" cy="305100"/>
          </a:xfrm>
          <a:prstGeom prst="rightArrow">
            <a:avLst>
              <a:gd name="adj1" fmla="val 50000"/>
              <a:gd name="adj2" fmla="val 50000"/>
            </a:avLst>
          </a:prstGeom>
          <a:solidFill>
            <a:srgbClr val="FF0000"/>
          </a:solidFill>
          <a:ln w="19050" cap="flat">
            <a:solidFill>
              <a:schemeClr val="dk2"/>
            </a:solidFill>
            <a:prstDash val="solid"/>
            <a:round/>
            <a:headEnd type="none" w="med" len="med"/>
            <a:tailEnd type="none" w="med" len="med"/>
          </a:ln>
        </p:spPr>
        <p:txBody>
          <a:bodyPr lIns="68569" tIns="68569" rIns="68569" bIns="68569" anchor="ctr" anchorCtr="0">
            <a:noAutofit/>
          </a:bodyPr>
          <a:lstStyle/>
          <a:p>
            <a:endParaRPr sz="1050"/>
          </a:p>
        </p:txBody>
      </p:sp>
    </p:spTree>
    <p:extLst>
      <p:ext uri="{BB962C8B-B14F-4D97-AF65-F5344CB8AC3E}">
        <p14:creationId xmlns:p14="http://schemas.microsoft.com/office/powerpoint/2010/main" val="1798041109"/>
      </p:ext>
    </p:extLst>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457200" y="120750"/>
            <a:ext cx="8229600" cy="1001999"/>
          </a:xfrm>
          <a:prstGeom prst="rect">
            <a:avLst/>
          </a:prstGeom>
        </p:spPr>
        <p:txBody>
          <a:bodyPr lIns="91425" tIns="91425" rIns="91425" bIns="91425" anchor="b" anchorCtr="0">
            <a:noAutofit/>
          </a:bodyPr>
          <a:lstStyle/>
          <a:p>
            <a:pPr lvl="0">
              <a:spcBef>
                <a:spcPts val="0"/>
              </a:spcBef>
              <a:buNone/>
            </a:pPr>
            <a:r>
              <a:rPr lang="en-US" sz="4400" dirty="0" smtClean="0"/>
              <a:t>Flood Knowledge</a:t>
            </a:r>
            <a:endParaRPr lang="en" sz="4400" dirty="0"/>
          </a:p>
        </p:txBody>
      </p:sp>
      <p:sp>
        <p:nvSpPr>
          <p:cNvPr id="147" name="Shape 147"/>
          <p:cNvSpPr txBox="1">
            <a:spLocks noGrp="1"/>
          </p:cNvSpPr>
          <p:nvPr>
            <p:ph type="body" idx="1"/>
          </p:nvPr>
        </p:nvSpPr>
        <p:spPr>
          <a:xfrm>
            <a:off x="214313" y="1200150"/>
            <a:ext cx="8472487" cy="3725699"/>
          </a:xfrm>
          <a:prstGeom prst="rect">
            <a:avLst/>
          </a:prstGeom>
        </p:spPr>
        <p:txBody>
          <a:bodyPr lIns="91425" tIns="91425" rIns="91425" bIns="91425" anchor="t" anchorCtr="0">
            <a:noAutofit/>
          </a:bodyPr>
          <a:lstStyle/>
          <a:p>
            <a:pPr marL="457200" lvl="0" indent="-317500" rtl="0">
              <a:spcBef>
                <a:spcPts val="0"/>
              </a:spcBef>
              <a:buSzPct val="100000"/>
              <a:buFont typeface="Arial" charset="0"/>
              <a:buChar char="•"/>
            </a:pPr>
            <a:r>
              <a:rPr lang="en" sz="1800" dirty="0"/>
              <a:t>All emphasized observation as the main way of </a:t>
            </a:r>
            <a:r>
              <a:rPr lang="en" sz="1800" dirty="0" smtClean="0"/>
              <a:t>learning</a:t>
            </a:r>
            <a:r>
              <a:rPr lang="en-US" sz="1800" dirty="0" smtClean="0"/>
              <a:t>.</a:t>
            </a:r>
            <a:r>
              <a:rPr lang="en" sz="1800" dirty="0" smtClean="0"/>
              <a:t> </a:t>
            </a:r>
            <a:endParaRPr lang="en-US" sz="1800" dirty="0" smtClean="0"/>
          </a:p>
          <a:p>
            <a:pPr marL="457200" lvl="0" indent="-317500" rtl="0">
              <a:spcBef>
                <a:spcPts val="0"/>
              </a:spcBef>
              <a:buSzPct val="100000"/>
              <a:buFont typeface="Arial" charset="0"/>
              <a:buChar char="•"/>
            </a:pPr>
            <a:endParaRPr lang="en" sz="1800" dirty="0"/>
          </a:p>
          <a:p>
            <a:pPr marL="457200" lvl="0" indent="-317500" rtl="0">
              <a:spcBef>
                <a:spcPts val="0"/>
              </a:spcBef>
              <a:buSzPct val="100000"/>
              <a:buFont typeface="Arial" charset="0"/>
              <a:buChar char="•"/>
            </a:pPr>
            <a:r>
              <a:rPr lang="en" sz="1800" dirty="0"/>
              <a:t>A </a:t>
            </a:r>
            <a:r>
              <a:rPr lang="en" sz="1800" dirty="0" smtClean="0"/>
              <a:t>few</a:t>
            </a:r>
            <a:r>
              <a:rPr lang="en-US" sz="1800" dirty="0" smtClean="0"/>
              <a:t>, but not many, were passing on flood knowledge</a:t>
            </a:r>
            <a:r>
              <a:rPr lang="en" sz="1800" dirty="0" smtClean="0"/>
              <a:t> to </a:t>
            </a:r>
            <a:r>
              <a:rPr lang="en" sz="1800" dirty="0"/>
              <a:t>their children.</a:t>
            </a:r>
          </a:p>
          <a:p>
            <a:pPr marL="285750" lvl="0" indent="-285750" rtl="0">
              <a:spcBef>
                <a:spcPts val="0"/>
              </a:spcBef>
              <a:buFont typeface="Arial" charset="0"/>
              <a:buChar char="•"/>
            </a:pPr>
            <a:endParaRPr lang="en-US" sz="1800" dirty="0" smtClean="0"/>
          </a:p>
          <a:p>
            <a:pPr marL="457200" lvl="0" indent="-317500">
              <a:buFont typeface="Arial" charset="0"/>
              <a:buChar char="•"/>
            </a:pPr>
            <a:r>
              <a:rPr lang="en" sz="1800" dirty="0"/>
              <a:t>SAO chief expressed concern about children moving out of the villages for work and losing their local wisdom and attachment to nature, but </a:t>
            </a:r>
            <a:r>
              <a:rPr lang="en-US" sz="1800" dirty="0" smtClean="0"/>
              <a:t>not all </a:t>
            </a:r>
            <a:r>
              <a:rPr lang="en" sz="1800" dirty="0" smtClean="0"/>
              <a:t>interviewees </a:t>
            </a:r>
            <a:r>
              <a:rPr lang="en" sz="1800" dirty="0"/>
              <a:t>shared this </a:t>
            </a:r>
            <a:r>
              <a:rPr lang="en" sz="1800" dirty="0" smtClean="0"/>
              <a:t>concern</a:t>
            </a:r>
            <a:endParaRPr lang="en-US" sz="1800" dirty="0" smtClean="0"/>
          </a:p>
          <a:p>
            <a:pPr marL="457200" lvl="0" indent="-317500">
              <a:buFont typeface="Arial" charset="0"/>
              <a:buChar char="•"/>
            </a:pPr>
            <a:endParaRPr lang="en" sz="1800" dirty="0"/>
          </a:p>
          <a:p>
            <a:pPr marL="457200" lvl="0" indent="-317500">
              <a:buFont typeface="Arial" charset="0"/>
              <a:buChar char="•"/>
            </a:pPr>
            <a:r>
              <a:rPr lang="en" sz="1800" dirty="0" smtClean="0"/>
              <a:t>One </a:t>
            </a:r>
            <a:r>
              <a:rPr lang="en" sz="1800" dirty="0"/>
              <a:t>interviewee taught her children about farming solely so that they would see how difficult it was and choose to pursue a less labor-intensive </a:t>
            </a:r>
            <a:r>
              <a:rPr lang="en" sz="1800" dirty="0" smtClean="0"/>
              <a:t>job</a:t>
            </a:r>
            <a:endParaRPr lang="en-US" sz="1800" dirty="0" smtClean="0"/>
          </a:p>
          <a:p>
            <a:pPr marL="457200" lvl="0" indent="-317500">
              <a:buFont typeface="Arial" charset="0"/>
              <a:buChar char="•"/>
            </a:pPr>
            <a:endParaRPr lang="en" sz="1800" dirty="0"/>
          </a:p>
          <a:p>
            <a:pPr marL="457200" lvl="0" indent="-317500">
              <a:buFont typeface="Arial" charset="0"/>
              <a:buChar char="•"/>
            </a:pPr>
            <a:r>
              <a:rPr lang="en" sz="1800" dirty="0"/>
              <a:t>Most thought the schools should teach about flooding preparation</a:t>
            </a:r>
          </a:p>
          <a:p>
            <a:pPr lvl="0" rtl="0">
              <a:spcBef>
                <a:spcPts val="0"/>
              </a:spcBef>
              <a:buNone/>
            </a:pPr>
            <a:endParaRPr sz="1800" dirty="0"/>
          </a:p>
          <a:p>
            <a:pPr lvl="0" rtl="0">
              <a:spcBef>
                <a:spcPts val="0"/>
              </a:spcBef>
              <a:buNone/>
            </a:pPr>
            <a:endParaRPr sz="1400" dirty="0"/>
          </a:p>
          <a:p>
            <a:pPr lvl="0" rtl="0">
              <a:spcBef>
                <a:spcPts val="0"/>
              </a:spcBef>
              <a:buNone/>
            </a:pPr>
            <a:endParaRPr sz="1400" dirty="0"/>
          </a:p>
          <a:p>
            <a:pPr lvl="0">
              <a:spcBef>
                <a:spcPts val="0"/>
              </a:spcBef>
              <a:buNone/>
            </a:pPr>
            <a:endParaRPr sz="1400" dirty="0"/>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of Community</a:t>
            </a:r>
            <a:endParaRPr lang="en-US" dirty="0"/>
          </a:p>
        </p:txBody>
      </p:sp>
      <p:sp>
        <p:nvSpPr>
          <p:cNvPr id="3" name="Text Placeholder 2"/>
          <p:cNvSpPr>
            <a:spLocks noGrp="1"/>
          </p:cNvSpPr>
          <p:nvPr>
            <p:ph type="body" idx="1"/>
          </p:nvPr>
        </p:nvSpPr>
        <p:spPr/>
        <p:txBody>
          <a:bodyPr/>
          <a:lstStyle/>
          <a:p>
            <a:r>
              <a:rPr lang="en-US" dirty="0" smtClean="0"/>
              <a:t>“I would </a:t>
            </a:r>
            <a:r>
              <a:rPr lang="en-US" dirty="0"/>
              <a:t>like for the community to find a way to help themselves and each other more before coming to the government to ask for help. </a:t>
            </a:r>
            <a:r>
              <a:rPr lang="en-US" dirty="0" smtClean="0"/>
              <a:t>I believe </a:t>
            </a:r>
            <a:r>
              <a:rPr lang="en-US" dirty="0"/>
              <a:t>that this will increase the strength of the community and increase </a:t>
            </a:r>
            <a:r>
              <a:rPr lang="en-US" dirty="0" smtClean="0"/>
              <a:t>our knowledge </a:t>
            </a:r>
            <a:r>
              <a:rPr lang="en-US" dirty="0"/>
              <a:t>about protecting </a:t>
            </a:r>
            <a:r>
              <a:rPr lang="en-US" dirty="0" smtClean="0"/>
              <a:t>[ourselves] in </a:t>
            </a:r>
            <a:r>
              <a:rPr lang="en-US" dirty="0"/>
              <a:t>the flood, instead of relying on the government for </a:t>
            </a:r>
            <a:r>
              <a:rPr lang="en-US" dirty="0" smtClean="0"/>
              <a:t>support</a:t>
            </a:r>
            <a:r>
              <a:rPr lang="en-US" dirty="0" smtClean="0"/>
              <a:t>.”</a:t>
            </a:r>
            <a:endParaRPr lang="en-US" dirty="0"/>
          </a:p>
        </p:txBody>
      </p:sp>
    </p:spTree>
    <p:extLst>
      <p:ext uri="{BB962C8B-B14F-4D97-AF65-F5344CB8AC3E}">
        <p14:creationId xmlns:p14="http://schemas.microsoft.com/office/powerpoint/2010/main" val="12878721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Decrease in helping </a:t>
            </a:r>
            <a:r>
              <a:rPr lang="en-US" dirty="0" smtClean="0"/>
              <a:t>each </a:t>
            </a:r>
            <a:r>
              <a:rPr lang="en-US" dirty="0" smtClean="0"/>
              <a:t>other</a:t>
            </a:r>
            <a:endParaRPr lang="en-US" dirty="0"/>
          </a:p>
        </p:txBody>
      </p:sp>
      <p:sp>
        <p:nvSpPr>
          <p:cNvPr id="3" name="Text Placeholder 2"/>
          <p:cNvSpPr>
            <a:spLocks noGrp="1"/>
          </p:cNvSpPr>
          <p:nvPr>
            <p:ph type="body" idx="1"/>
          </p:nvPr>
        </p:nvSpPr>
        <p:spPr/>
        <p:txBody>
          <a:bodyPr/>
          <a:lstStyle/>
          <a:p>
            <a:r>
              <a:rPr lang="en-US" sz="2000" dirty="0" smtClean="0"/>
              <a:t>“The </a:t>
            </a:r>
            <a:r>
              <a:rPr lang="en-US" sz="2000" dirty="0"/>
              <a:t>biggest difference </a:t>
            </a:r>
            <a:r>
              <a:rPr lang="en-US" sz="2000" dirty="0" smtClean="0"/>
              <a:t>I noticed </a:t>
            </a:r>
            <a:r>
              <a:rPr lang="en-US" sz="2000" dirty="0"/>
              <a:t>from traditional techniques is the fact that people used to put more effort into helping each other. When people needed to move or evacuate their belongings, community members were there for support. There was once more interdependence. Due to relying more on the government, people have started helping each other less. This has lead people to only help themselves when they can, moving their own belongings and evacuating themselves</a:t>
            </a:r>
            <a:r>
              <a:rPr lang="en-US" sz="2000" dirty="0" smtClean="0"/>
              <a:t>.”</a:t>
            </a:r>
            <a:endParaRPr lang="en-US" sz="2000" dirty="0"/>
          </a:p>
        </p:txBody>
      </p:sp>
    </p:spTree>
    <p:extLst>
      <p:ext uri="{BB962C8B-B14F-4D97-AF65-F5344CB8AC3E}">
        <p14:creationId xmlns:p14="http://schemas.microsoft.com/office/powerpoint/2010/main" val="12165355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a:t>
            </a:r>
            <a:endParaRPr lang="en-US" dirty="0"/>
          </a:p>
        </p:txBody>
      </p:sp>
      <p:sp>
        <p:nvSpPr>
          <p:cNvPr id="3" name="Text Placeholder 2"/>
          <p:cNvSpPr>
            <a:spLocks noGrp="1"/>
          </p:cNvSpPr>
          <p:nvPr>
            <p:ph type="body" idx="1"/>
          </p:nvPr>
        </p:nvSpPr>
        <p:spPr/>
        <p:txBody>
          <a:bodyPr/>
          <a:lstStyle/>
          <a:p>
            <a:r>
              <a:rPr lang="en-US" dirty="0" smtClean="0"/>
              <a:t>“</a:t>
            </a:r>
            <a:r>
              <a:rPr lang="is-IS" dirty="0" smtClean="0"/>
              <a:t>…</a:t>
            </a:r>
            <a:r>
              <a:rPr lang="en-US" dirty="0" smtClean="0"/>
              <a:t>families </a:t>
            </a:r>
            <a:r>
              <a:rPr lang="en-US" dirty="0"/>
              <a:t>share the food that </a:t>
            </a:r>
            <a:r>
              <a:rPr lang="en-US" dirty="0" smtClean="0"/>
              <a:t>we grow </a:t>
            </a:r>
            <a:r>
              <a:rPr lang="en-US" dirty="0"/>
              <a:t>for others in the community. For </a:t>
            </a:r>
            <a:r>
              <a:rPr lang="en-US" dirty="0" smtClean="0"/>
              <a:t>example, </a:t>
            </a:r>
            <a:r>
              <a:rPr lang="en-US" dirty="0"/>
              <a:t>families that grow morning glory and those that catch fish might share with each other to make a more complete meal</a:t>
            </a:r>
            <a:r>
              <a:rPr lang="en-US" dirty="0" smtClean="0"/>
              <a:t>.”</a:t>
            </a:r>
            <a:endParaRPr lang="en-US" dirty="0"/>
          </a:p>
        </p:txBody>
      </p:sp>
    </p:spTree>
    <p:extLst>
      <p:ext uri="{BB962C8B-B14F-4D97-AF65-F5344CB8AC3E}">
        <p14:creationId xmlns:p14="http://schemas.microsoft.com/office/powerpoint/2010/main" val="12933988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57200" y="239753"/>
            <a:ext cx="8229600" cy="857400"/>
          </a:xfrm>
          <a:prstGeom prst="rect">
            <a:avLst/>
          </a:prstGeom>
        </p:spPr>
        <p:txBody>
          <a:bodyPr lIns="91425" tIns="91425" rIns="91425" bIns="91425" anchor="b" anchorCtr="0">
            <a:noAutofit/>
          </a:bodyPr>
          <a:lstStyle/>
          <a:p>
            <a:pPr marL="2286000" lvl="0" indent="457200" rtl="0">
              <a:spcBef>
                <a:spcPts val="0"/>
              </a:spcBef>
              <a:buNone/>
            </a:pPr>
            <a:r>
              <a:rPr lang="en" dirty="0" smtClean="0"/>
              <a:t>Conclusions</a:t>
            </a:r>
            <a:endParaRPr lang="en" dirty="0"/>
          </a:p>
        </p:txBody>
      </p:sp>
      <p:sp>
        <p:nvSpPr>
          <p:cNvPr id="171" name="Shape 171"/>
          <p:cNvSpPr txBox="1">
            <a:spLocks noGrp="1"/>
          </p:cNvSpPr>
          <p:nvPr>
            <p:ph type="body" idx="1"/>
          </p:nvPr>
        </p:nvSpPr>
        <p:spPr>
          <a:xfrm>
            <a:off x="64950" y="1358800"/>
            <a:ext cx="9014099" cy="3725699"/>
          </a:xfrm>
          <a:prstGeom prst="rect">
            <a:avLst/>
          </a:prstGeom>
        </p:spPr>
        <p:txBody>
          <a:bodyPr lIns="91425" tIns="91425" rIns="91425" bIns="91425" anchor="t" anchorCtr="0">
            <a:noAutofit/>
          </a:bodyPr>
          <a:lstStyle/>
          <a:p>
            <a:pPr marL="457200" lvl="0" indent="-342900" rtl="0">
              <a:spcBef>
                <a:spcPts val="0"/>
              </a:spcBef>
              <a:buSzPct val="100000"/>
              <a:buFont typeface="Arial" charset="0"/>
              <a:buChar char="•"/>
            </a:pPr>
            <a:r>
              <a:rPr lang="en" sz="1800" dirty="0"/>
              <a:t>Knowledge about flooding is transferred primarily through </a:t>
            </a:r>
            <a:r>
              <a:rPr lang="en" sz="1800" dirty="0" smtClean="0"/>
              <a:t>observation</a:t>
            </a:r>
            <a:endParaRPr lang="en-US" sz="1800" dirty="0" smtClean="0"/>
          </a:p>
          <a:p>
            <a:pPr marL="457200" lvl="0" indent="-342900" rtl="0">
              <a:spcBef>
                <a:spcPts val="0"/>
              </a:spcBef>
              <a:buSzPct val="100000"/>
              <a:buFont typeface="Arial" charset="0"/>
              <a:buChar char="•"/>
            </a:pPr>
            <a:endParaRPr lang="en-US" sz="1800" dirty="0" smtClean="0"/>
          </a:p>
          <a:p>
            <a:pPr marL="457200" lvl="0" indent="-342900" rtl="0">
              <a:spcBef>
                <a:spcPts val="0"/>
              </a:spcBef>
              <a:buSzPct val="100000"/>
              <a:buFont typeface="Arial" charset="0"/>
              <a:buChar char="•"/>
            </a:pPr>
            <a:r>
              <a:rPr lang="en" sz="1800" dirty="0" smtClean="0"/>
              <a:t>Villagers </a:t>
            </a:r>
            <a:r>
              <a:rPr lang="en" sz="1800" dirty="0"/>
              <a:t>would like to be informed </a:t>
            </a:r>
            <a:r>
              <a:rPr lang="en-US" sz="1800" dirty="0" smtClean="0"/>
              <a:t>earlier </a:t>
            </a:r>
            <a:r>
              <a:rPr lang="en" sz="1800" dirty="0" smtClean="0"/>
              <a:t>about </a:t>
            </a:r>
            <a:r>
              <a:rPr lang="en" sz="1800" dirty="0"/>
              <a:t>the volume and velocity of the </a:t>
            </a:r>
            <a:r>
              <a:rPr lang="en" sz="1800" dirty="0" smtClean="0"/>
              <a:t>water</a:t>
            </a:r>
            <a:endParaRPr lang="en" sz="1800" dirty="0"/>
          </a:p>
          <a:p>
            <a:pPr marL="457200" lvl="0" indent="-342900" rtl="0">
              <a:spcBef>
                <a:spcPts val="0"/>
              </a:spcBef>
              <a:buSzPct val="100000"/>
              <a:buFont typeface="Arial" charset="0"/>
              <a:buChar char="•"/>
            </a:pPr>
            <a:endParaRPr lang="en-US" sz="1800" dirty="0"/>
          </a:p>
          <a:p>
            <a:pPr marL="457200" indent="-342900">
              <a:buFont typeface="Arial" charset="0"/>
              <a:buChar char="•"/>
            </a:pPr>
            <a:r>
              <a:rPr lang="en-US" sz="1800" dirty="0">
                <a:latin typeface="+mj-lt"/>
                <a:ea typeface="Libre Baskerville"/>
                <a:cs typeface="David" panose="020E0502060401010101" pitchFamily="34" charset="-79"/>
                <a:sym typeface="Libre Baskerville"/>
              </a:rPr>
              <a:t>Community members often needed to change the crops they planted to adapt to longer flooding periods</a:t>
            </a:r>
            <a:r>
              <a:rPr lang="en-US" sz="1800" dirty="0" smtClean="0">
                <a:latin typeface="+mj-lt"/>
                <a:ea typeface="Libre Baskerville"/>
                <a:cs typeface="Libre Baskerville"/>
                <a:sym typeface="Libre Baskerville"/>
              </a:rPr>
              <a:t>.</a:t>
            </a:r>
          </a:p>
          <a:p>
            <a:pPr marL="457200" indent="-342900">
              <a:buFont typeface="Arial" charset="0"/>
              <a:buChar char="•"/>
            </a:pPr>
            <a:endParaRPr lang="en-US" sz="1800" dirty="0">
              <a:latin typeface="+mj-lt"/>
              <a:ea typeface="Libre Baskerville"/>
              <a:cs typeface="Libre Baskerville"/>
              <a:sym typeface="Libre Baskerville"/>
            </a:endParaRPr>
          </a:p>
          <a:p>
            <a:pPr marL="457200" indent="-342900">
              <a:buFont typeface="Arial" charset="0"/>
              <a:buChar char="•"/>
            </a:pPr>
            <a:r>
              <a:rPr lang="en-US" sz="1800" dirty="0" smtClean="0">
                <a:latin typeface="+mj-lt"/>
                <a:ea typeface="Libre Baskerville"/>
                <a:cs typeface="Libre Baskerville"/>
                <a:sym typeface="Libre Baskerville"/>
              </a:rPr>
              <a:t>Community solidarity during the flood and reliance on other village members but not all shared this view.</a:t>
            </a:r>
          </a:p>
          <a:p>
            <a:pPr marL="457200" indent="-342900">
              <a:buFont typeface="Arial" charset="0"/>
              <a:buChar char="•"/>
            </a:pPr>
            <a:endParaRPr lang="en-US" sz="1800" dirty="0">
              <a:latin typeface="+mj-lt"/>
              <a:ea typeface="Libre Baskerville"/>
              <a:cs typeface="Libre Baskerville"/>
              <a:sym typeface="Libre Baskerville"/>
            </a:endParaRPr>
          </a:p>
          <a:p>
            <a:pPr marL="457200" indent="-342900">
              <a:buFont typeface="Arial" charset="0"/>
              <a:buChar char="•"/>
            </a:pPr>
            <a:r>
              <a:rPr lang="en-US" sz="1800" dirty="0" smtClean="0">
                <a:latin typeface="+mj-lt"/>
                <a:ea typeface="Libre Baskerville"/>
                <a:cs typeface="David" panose="020E0502060401010101" pitchFamily="34" charset="-79"/>
                <a:sym typeface="Libre Baskerville"/>
              </a:rPr>
              <a:t>Some believe reliance </a:t>
            </a:r>
            <a:r>
              <a:rPr lang="en-US" sz="1800" dirty="0">
                <a:latin typeface="+mj-lt"/>
                <a:ea typeface="Libre Baskerville"/>
                <a:cs typeface="David" panose="020E0502060401010101" pitchFamily="34" charset="-79"/>
                <a:sym typeface="Libre Baskerville"/>
              </a:rPr>
              <a:t>on government and SAO has contributed to a decrease in the </a:t>
            </a:r>
            <a:r>
              <a:rPr lang="en-US" sz="1800" dirty="0" smtClean="0">
                <a:latin typeface="+mj-lt"/>
                <a:ea typeface="Libre Baskerville"/>
                <a:cs typeface="David" panose="020E0502060401010101" pitchFamily="34" charset="-79"/>
                <a:sym typeface="Libre Baskerville"/>
              </a:rPr>
              <a:t>local flood knowledge</a:t>
            </a:r>
            <a:r>
              <a:rPr lang="en-US" sz="1800" dirty="0">
                <a:latin typeface="+mj-lt"/>
                <a:ea typeface="Libre Baskerville"/>
                <a:cs typeface="David" panose="020E0502060401010101" pitchFamily="34" charset="-79"/>
                <a:sym typeface="Libre Baskerville"/>
              </a:rPr>
              <a:t>. </a:t>
            </a:r>
          </a:p>
          <a:p>
            <a:pPr marL="457200" lvl="0" indent="-342900" rtl="0">
              <a:spcBef>
                <a:spcPts val="0"/>
              </a:spcBef>
              <a:buSzPct val="100000"/>
              <a:buFont typeface="Arial" charset="0"/>
              <a:buChar char="•"/>
            </a:pPr>
            <a:endParaRPr lang="en" sz="1800" dirty="0"/>
          </a:p>
          <a:p>
            <a:pPr lvl="0" rtl="0">
              <a:spcBef>
                <a:spcPts val="0"/>
              </a:spcBef>
              <a:buNone/>
            </a:pPr>
            <a:endParaRPr sz="1800" dirty="0"/>
          </a:p>
        </p:txBody>
      </p:sp>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0038" y="567617"/>
            <a:ext cx="3700462" cy="2661357"/>
          </a:xfrm>
        </p:spPr>
        <p:txBody>
          <a:bodyPr/>
          <a:lstStyle/>
          <a:p>
            <a:r>
              <a:rPr lang="en-US" dirty="0" smtClean="0"/>
              <a:t>Thank you</a:t>
            </a:r>
            <a:endParaRPr lang="en-US" dirty="0"/>
          </a:p>
        </p:txBody>
      </p:sp>
      <p:sp>
        <p:nvSpPr>
          <p:cNvPr id="5" name="Subtitle 4"/>
          <p:cNvSpPr>
            <a:spLocks noGrp="1"/>
          </p:cNvSpPr>
          <p:nvPr>
            <p:ph type="subTitle" idx="1"/>
          </p:nvPr>
        </p:nvSpPr>
        <p:spPr/>
        <p:txBody>
          <a:bodyPr/>
          <a:lstStyle/>
          <a:p>
            <a:r>
              <a:rPr lang="en-US" dirty="0" smtClean="0"/>
              <a:t>Shorna Allred</a:t>
            </a:r>
          </a:p>
          <a:p>
            <a:r>
              <a:rPr lang="en-US" dirty="0" smtClean="0"/>
              <a:t>srb237@cornell.edu</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1913" y="0"/>
            <a:ext cx="5272087" cy="3514724"/>
          </a:xfrm>
          <a:prstGeom prst="rect">
            <a:avLst/>
          </a:prstGeom>
        </p:spPr>
      </p:pic>
    </p:spTree>
    <p:extLst>
      <p:ext uri="{BB962C8B-B14F-4D97-AF65-F5344CB8AC3E}">
        <p14:creationId xmlns:p14="http://schemas.microsoft.com/office/powerpoint/2010/main" val="197221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biz">
  <a:themeElements>
    <a:clrScheme name="Custom 233">
      <a:dk1>
        <a:srgbClr val="000000"/>
      </a:dk1>
      <a:lt1>
        <a:srgbClr val="FFFFFF"/>
      </a:lt1>
      <a:dk2>
        <a:srgbClr val="2388DB"/>
      </a:dk2>
      <a:lt2>
        <a:srgbClr val="BBD7F8"/>
      </a:lt2>
      <a:accent1>
        <a:srgbClr val="80B606"/>
      </a:accent1>
      <a:accent2>
        <a:srgbClr val="E29F1D"/>
      </a:accent2>
      <a:accent3>
        <a:srgbClr val="1D6FB2"/>
      </a:accent3>
      <a:accent4>
        <a:srgbClr val="3FAC98"/>
      </a:accent4>
      <a:accent5>
        <a:srgbClr val="5B57BB"/>
      </a:accent5>
      <a:accent6>
        <a:srgbClr val="D1505E"/>
      </a:accent6>
      <a:hlink>
        <a:srgbClr val="185DA2"/>
      </a:hlink>
      <a:folHlink>
        <a:srgbClr val="00487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TotalTime>
  <Words>1003</Words>
  <Application>Microsoft Macintosh PowerPoint</Application>
  <PresentationFormat>On-screen Show (16:9)</PresentationFormat>
  <Paragraphs>151</Paragraphs>
  <Slides>21</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Angsana New</vt:lpstr>
      <vt:lpstr>Calibri</vt:lpstr>
      <vt:lpstr>David</vt:lpstr>
      <vt:lpstr>Libre Baskerville</vt:lpstr>
      <vt:lpstr>Noto Symbol</vt:lpstr>
      <vt:lpstr>Source Sans Pro</vt:lpstr>
      <vt:lpstr>Times New Roman</vt:lpstr>
      <vt:lpstr>Arial</vt:lpstr>
      <vt:lpstr>biz</vt:lpstr>
      <vt:lpstr>Exploring Community Flood Resilience in Bang Rakam, Thailand</vt:lpstr>
      <vt:lpstr>Acknowledgements</vt:lpstr>
      <vt:lpstr>Community Resilience</vt:lpstr>
      <vt:lpstr>Participatory Knowledge Management for Resilience</vt:lpstr>
      <vt:lpstr>PowerPoint Presentation</vt:lpstr>
      <vt:lpstr>Research Questions</vt:lpstr>
      <vt:lpstr>2011 Floods</vt:lpstr>
      <vt:lpstr>PowerPoint Presentation</vt:lpstr>
      <vt:lpstr>Research Methods</vt:lpstr>
      <vt:lpstr>PowerPoint Presentation</vt:lpstr>
      <vt:lpstr>Adapting to Floods as Way of Life</vt:lpstr>
      <vt:lpstr>Flood Knowledge</vt:lpstr>
      <vt:lpstr>Adaptations</vt:lpstr>
      <vt:lpstr>What are the differences in flood management from when you were young to now?</vt:lpstr>
      <vt:lpstr>Adaptations</vt:lpstr>
      <vt:lpstr>Flood Knowledge</vt:lpstr>
      <vt:lpstr>Strength of Community</vt:lpstr>
      <vt:lpstr>Decrease in helping each other</vt:lpstr>
      <vt:lpstr>Sharing</vt:lpstr>
      <vt:lpstr>Conclusions</vt:lpstr>
      <vt:lpstr>Thank you</vt:lpstr>
    </vt:vector>
  </TitlesOfParts>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Bang Rakam: A Case Study on Flood Knowledge Sharing</dc:title>
  <cp:lastModifiedBy>Shorna Broussard Allred</cp:lastModifiedBy>
  <cp:revision>144</cp:revision>
  <dcterms:modified xsi:type="dcterms:W3CDTF">2016-11-22T12:58:36Z</dcterms:modified>
</cp:coreProperties>
</file>