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4" r:id="rId1"/>
  </p:sldMasterIdLst>
  <p:notesMasterIdLst>
    <p:notesMasterId r:id="rId15"/>
  </p:notesMasterIdLst>
  <p:sldIdLst>
    <p:sldId id="273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6" r:id="rId11"/>
    <p:sldId id="324" r:id="rId12"/>
    <p:sldId id="325" r:id="rId13"/>
    <p:sldId id="280" r:id="rId14"/>
  </p:sldIdLst>
  <p:sldSz cx="9144000" cy="6858000" type="screen4x3"/>
  <p:notesSz cx="6797675" cy="9928225"/>
  <p:embeddedFontLst>
    <p:embeddedFont>
      <p:font typeface="Tahoma" panose="020B0604030504040204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3333"/>
    <a:srgbClr val="000000"/>
    <a:srgbClr val="66FF66"/>
    <a:srgbClr val="D734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99" autoAdjust="0"/>
    <p:restoredTop sz="77462" autoAdjust="0"/>
  </p:normalViewPr>
  <p:slideViewPr>
    <p:cSldViewPr snapToGrid="0">
      <p:cViewPr>
        <p:scale>
          <a:sx n="66" d="100"/>
          <a:sy n="66" d="100"/>
        </p:scale>
        <p:origin x="-230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-388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2873F-9EBD-4B3B-AB38-E0613C22693C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4AAA-8743-47BD-A2E1-8AD282F130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2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64AAA-8743-47BD-A2E1-8AD282F130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49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64AAA-8743-47BD-A2E1-8AD282F1302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45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256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4547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090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chemeClr val="bg2"/>
              </a:buClr>
              <a:buFont typeface="Arial" panose="020B0604020202020204" pitchFamily="34" charset="0"/>
              <a:buChar char="■"/>
              <a:defRPr/>
            </a:lvl1pPr>
            <a:lvl2pPr marL="742950" indent="-285750">
              <a:buClr>
                <a:schemeClr val="bg2"/>
              </a:buClr>
              <a:buFont typeface="Arial" panose="020B0604020202020204" pitchFamily="34" charset="0"/>
              <a:buChar char="■"/>
              <a:defRPr/>
            </a:lvl2pPr>
            <a:lvl3pPr marL="1143000" indent="-228600">
              <a:buClr>
                <a:schemeClr val="bg2"/>
              </a:buClr>
              <a:buFont typeface="Arial" panose="020B0604020202020204" pitchFamily="34" charset="0"/>
              <a:buChar char="■"/>
              <a:defRPr/>
            </a:lvl3pPr>
            <a:lvl4pPr marL="1600200" indent="-228600">
              <a:buClr>
                <a:schemeClr val="bg2"/>
              </a:buClr>
              <a:buFont typeface="Arial" panose="020B0604020202020204" pitchFamily="34" charset="0"/>
              <a:buChar char="■"/>
              <a:defRPr/>
            </a:lvl4pPr>
            <a:lvl5pPr marL="2057400" indent="-228600">
              <a:buClr>
                <a:schemeClr val="bg2"/>
              </a:buClr>
              <a:buFont typeface="Arial" panose="020B0604020202020204" pitchFamily="34" charset="0"/>
              <a:buChar char="■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CBCB-A365-4807-84E0-9BA0E53735CA}" type="datetime1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7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ECAF-FC58-465F-9A4B-8CF36871D4BB}" type="datetime1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877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4038600" cy="3705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20888"/>
            <a:ext cx="4038600" cy="3705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06CB0-79A2-497E-A936-21AECE4FF408}" type="datetime1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490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48879"/>
            <a:ext cx="4040188" cy="37772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48879"/>
            <a:ext cx="4041775" cy="37772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CDC3-7865-4A0F-85DF-2E881FC25DD1}" type="datetime1">
              <a:rPr lang="en-GB" smtClean="0"/>
              <a:t>22/11/2016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77047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DA1A3-5DBF-4912-82D3-503D87A80F67}" type="datetime1">
              <a:rPr lang="en-GB" smtClean="0"/>
              <a:t>22/11/2016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808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48FE-7210-4A55-A9D4-2C2DA4ED19EE}" type="datetime1">
              <a:rPr lang="en-GB" smtClean="0"/>
              <a:t>22/11/2016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04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3008313" cy="10801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80728"/>
            <a:ext cx="5111750" cy="51454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60848"/>
            <a:ext cx="3008313" cy="40653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7426-2D68-473C-B4FC-6A66AF42C20E}" type="datetime1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4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35696" y="908720"/>
            <a:ext cx="5486400" cy="37547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07ED-475A-4368-94F1-F61E98A1A2A1}" type="datetime1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723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7DE6-4B96-4C69-A44E-BAFAFA3830FD}" type="datetime1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066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E860-B464-481E-876A-976CD9A575ED}" type="datetime1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295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48" y="2033071"/>
            <a:ext cx="7419563" cy="37063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CBCB-A365-4807-84E0-9BA0E53735CA}" type="datetime1">
              <a:rPr lang="en-GB" smtClean="0"/>
              <a:t>22/11/2016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7656" y="5563631"/>
            <a:ext cx="1217814" cy="102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23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20889"/>
            <a:ext cx="8229600" cy="3312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2425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1DCDC3-7865-4A0F-85DF-2E881FC25DD1}" type="datetime1">
              <a:rPr lang="en-GB" smtClean="0"/>
              <a:t>22/11/2016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871F06-F4C9-4216-ACC8-C9915EA7AD90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923928" cy="9048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11760" y="6321246"/>
            <a:ext cx="43204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e4sv.org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451148" y="5902741"/>
            <a:ext cx="8225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22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22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baseline="0">
          <a:solidFill>
            <a:srgbClr val="333333"/>
          </a:solidFill>
          <a:effectLst/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120000"/>
        <a:buFont typeface="Wingdings" panose="05000000000000000000" pitchFamily="2" charset="2"/>
        <a:buChar char="§"/>
        <a:defRPr sz="3200" kern="1200" cap="none" baseline="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2"/>
        </a:buClr>
        <a:buSzPct val="120000"/>
        <a:buFont typeface="Wingdings" panose="05000000000000000000" pitchFamily="2" charset="2"/>
        <a:buChar char="§"/>
        <a:defRPr sz="2800" kern="1200" cap="none" baseline="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2"/>
        </a:buClr>
        <a:buSzPct val="120000"/>
        <a:buFont typeface="Wingdings" panose="05000000000000000000" pitchFamily="2" charset="2"/>
        <a:buChar char="§"/>
        <a:defRPr sz="2400" kern="1200" cap="none" baseline="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SzPct val="120000"/>
        <a:buFont typeface="Wingdings" panose="05000000000000000000" pitchFamily="2" charset="2"/>
        <a:buChar char="§"/>
        <a:defRPr sz="2000" kern="1200" cap="none" baseline="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SzPct val="120000"/>
        <a:buFont typeface="Wingdings" panose="05000000000000000000" pitchFamily="2" charset="2"/>
        <a:buChar char="§"/>
        <a:defRPr sz="2000" kern="1200" cap="none" baseline="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0653" y="4394201"/>
            <a:ext cx="7772400" cy="685800"/>
          </a:xfrm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smart villages &amp; </a:t>
            </a:r>
            <a:r>
              <a:rPr lang="en-GB" sz="3600" dirty="0" err="1" smtClean="0">
                <a:solidFill>
                  <a:schemeClr val="tx2"/>
                </a:solidFill>
              </a:rPr>
              <a:t>REsILIENCE</a:t>
            </a:r>
            <a:endParaRPr lang="en-GB" sz="2400" b="0" cap="none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612775" y="2906713"/>
            <a:ext cx="7881938" cy="1500187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Nov 2016</a:t>
            </a:r>
            <a:endParaRPr lang="en-GB" dirty="0"/>
          </a:p>
        </p:txBody>
      </p:sp>
      <p:sp>
        <p:nvSpPr>
          <p:cNvPr id="2" name="AutoShape 6" descr="Résultats de recherche d'images pour « off-grid electricity nepal 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8" descr="Résultats de recherche d'images pour « off-grid electricity nepal »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0" descr="Résultats de recherche d'images pour « off-grid electricity nepal »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2775" y="5058622"/>
            <a:ext cx="4249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+mj-lt"/>
              </a:rPr>
              <a:t>Bernie Jones</a:t>
            </a:r>
            <a:endParaRPr lang="en-GB" sz="280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93" y="1011761"/>
            <a:ext cx="5647085" cy="29187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24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124744"/>
            <a:ext cx="4463386" cy="704056"/>
          </a:xfrm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SMART village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944914"/>
            <a:ext cx="4114800" cy="393337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Decentralised infrastructure</a:t>
            </a:r>
          </a:p>
          <a:p>
            <a:r>
              <a:rPr lang="en-GB" dirty="0" smtClean="0"/>
              <a:t>ICT &amp; networking</a:t>
            </a:r>
          </a:p>
          <a:p>
            <a:r>
              <a:rPr lang="en-GB" dirty="0" smtClean="0"/>
              <a:t>Innovative remote service provision</a:t>
            </a:r>
          </a:p>
          <a:p>
            <a:r>
              <a:rPr lang="en-GB" dirty="0" smtClean="0"/>
              <a:t>Community engagement</a:t>
            </a:r>
          </a:p>
          <a:p>
            <a:r>
              <a:rPr lang="en-GB" dirty="0" smtClean="0"/>
              <a:t>Economic &amp; social development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586" y="2122322"/>
            <a:ext cx="3676393" cy="2681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248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124744"/>
            <a:ext cx="4114800" cy="675027"/>
          </a:xfrm>
        </p:spPr>
        <p:txBody>
          <a:bodyPr/>
          <a:lstStyle/>
          <a:p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shocks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973943"/>
            <a:ext cx="4114800" cy="3759313"/>
          </a:xfrm>
        </p:spPr>
        <p:txBody>
          <a:bodyPr/>
          <a:lstStyle/>
          <a:p>
            <a:r>
              <a:rPr lang="en-GB" dirty="0" smtClean="0"/>
              <a:t>Natural disasters</a:t>
            </a:r>
          </a:p>
          <a:p>
            <a:r>
              <a:rPr lang="en-GB" dirty="0" smtClean="0"/>
              <a:t>Economic</a:t>
            </a:r>
          </a:p>
          <a:p>
            <a:r>
              <a:rPr lang="en-GB" dirty="0" smtClean="0"/>
              <a:t>Conflict</a:t>
            </a:r>
          </a:p>
          <a:p>
            <a:r>
              <a:rPr lang="en-GB" dirty="0" smtClean="0"/>
              <a:t>Health</a:t>
            </a:r>
          </a:p>
          <a:p>
            <a:r>
              <a:rPr lang="en-GB" dirty="0" smtClean="0"/>
              <a:t>Infrastructure failure</a:t>
            </a:r>
            <a:endParaRPr lang="en-GB" dirty="0"/>
          </a:p>
        </p:txBody>
      </p:sp>
      <p:pic>
        <p:nvPicPr>
          <p:cNvPr id="3074" name="Picture 2" descr="Image result for shock lightn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9" r="20925" b="5944"/>
          <a:stretch/>
        </p:blipFill>
        <p:spPr bwMode="auto">
          <a:xfrm>
            <a:off x="4872250" y="994169"/>
            <a:ext cx="3452884" cy="453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799028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4" y="943428"/>
            <a:ext cx="3460959" cy="48976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1967635"/>
            <a:ext cx="4029853" cy="2849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615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124744"/>
            <a:ext cx="4114800" cy="704056"/>
          </a:xfrm>
        </p:spPr>
        <p:txBody>
          <a:bodyPr/>
          <a:lstStyle/>
          <a:p>
            <a:r>
              <a:rPr lang="en-GB" sz="36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NEpal</a:t>
            </a:r>
            <a:endParaRPr lang="en-GB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032000"/>
            <a:ext cx="4114800" cy="386079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Infrastructure failure</a:t>
            </a:r>
          </a:p>
          <a:p>
            <a:r>
              <a:rPr lang="en-GB" dirty="0" smtClean="0"/>
              <a:t>Social capital</a:t>
            </a:r>
          </a:p>
          <a:p>
            <a:r>
              <a:rPr lang="en-GB" dirty="0" smtClean="0"/>
              <a:t>Traditional knowledge</a:t>
            </a:r>
          </a:p>
          <a:p>
            <a:r>
              <a:rPr lang="en-GB" dirty="0" smtClean="0"/>
              <a:t>Everyday resilience</a:t>
            </a:r>
          </a:p>
          <a:p>
            <a:r>
              <a:rPr lang="en-GB" dirty="0" smtClean="0"/>
              <a:t>Build back better</a:t>
            </a:r>
            <a:endParaRPr lang="en-GB" dirty="0"/>
          </a:p>
        </p:txBody>
      </p:sp>
      <p:pic>
        <p:nvPicPr>
          <p:cNvPr id="4100" name="Picture 4" descr="Image result for nepal earthquak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1" r="27389" b="6814"/>
          <a:stretch/>
        </p:blipFill>
        <p:spPr bwMode="auto">
          <a:xfrm>
            <a:off x="4783537" y="1270900"/>
            <a:ext cx="2613549" cy="3389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Image result for nepal earthquake rur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6" r="21194"/>
          <a:stretch/>
        </p:blipFill>
        <p:spPr bwMode="auto">
          <a:xfrm>
            <a:off x="5800300" y="2412078"/>
            <a:ext cx="2634016" cy="3419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28264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124744"/>
            <a:ext cx="4114800" cy="689542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West Africa</a:t>
            </a:r>
            <a:endParaRPr lang="en-GB" sz="3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032001"/>
            <a:ext cx="4114800" cy="4136570"/>
          </a:xfrm>
        </p:spPr>
        <p:txBody>
          <a:bodyPr/>
          <a:lstStyle/>
          <a:p>
            <a:r>
              <a:rPr lang="en-GB" dirty="0" smtClean="0"/>
              <a:t>2014-16 Ebola</a:t>
            </a:r>
          </a:p>
          <a:p>
            <a:r>
              <a:rPr lang="en-GB" dirty="0" smtClean="0"/>
              <a:t>Lack of </a:t>
            </a:r>
            <a:r>
              <a:rPr lang="en-GB" dirty="0" err="1" smtClean="0"/>
              <a:t>comms</a:t>
            </a:r>
            <a:r>
              <a:rPr lang="en-GB" dirty="0" smtClean="0"/>
              <a:t>/ access to expertise</a:t>
            </a:r>
          </a:p>
          <a:p>
            <a:r>
              <a:rPr lang="en-GB" dirty="0" smtClean="0"/>
              <a:t>Delayed response</a:t>
            </a:r>
          </a:p>
          <a:p>
            <a:r>
              <a:rPr lang="en-GB" dirty="0" smtClean="0"/>
              <a:t>&gt;11,000 lives</a:t>
            </a:r>
          </a:p>
          <a:p>
            <a:r>
              <a:rPr lang="en-GB" dirty="0" smtClean="0"/>
              <a:t>&gt;22,000 orphans</a:t>
            </a:r>
          </a:p>
          <a:p>
            <a:r>
              <a:rPr lang="en-GB" dirty="0" smtClean="0"/>
              <a:t>&gt;$2.2bn</a:t>
            </a:r>
            <a:endParaRPr lang="en-GB" dirty="0"/>
          </a:p>
        </p:txBody>
      </p:sp>
      <p:pic>
        <p:nvPicPr>
          <p:cNvPr id="5122" name="Picture 2" descr="Image result for people with ebol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6" r="5034"/>
          <a:stretch/>
        </p:blipFill>
        <p:spPr bwMode="auto">
          <a:xfrm>
            <a:off x="5022375" y="1186194"/>
            <a:ext cx="3138986" cy="444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1347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124744"/>
            <a:ext cx="4114800" cy="645999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Tuvalu</a:t>
            </a:r>
            <a:endParaRPr lang="en-GB" sz="3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959429"/>
            <a:ext cx="4114800" cy="413657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Stretched supply chains</a:t>
            </a:r>
          </a:p>
          <a:p>
            <a:r>
              <a:rPr lang="en-GB" dirty="0" smtClean="0"/>
              <a:t>Infrastructure damage</a:t>
            </a:r>
          </a:p>
          <a:p>
            <a:r>
              <a:rPr lang="en-GB" dirty="0" smtClean="0"/>
              <a:t>Appropriate technology</a:t>
            </a:r>
          </a:p>
          <a:p>
            <a:r>
              <a:rPr lang="en-GB" dirty="0" smtClean="0"/>
              <a:t>Capacity building</a:t>
            </a:r>
          </a:p>
          <a:p>
            <a:r>
              <a:rPr lang="en-GB" dirty="0" smtClean="0"/>
              <a:t>“Hardening” solutions</a:t>
            </a:r>
            <a:endParaRPr lang="en-GB" dirty="0"/>
          </a:p>
        </p:txBody>
      </p:sp>
      <p:pic>
        <p:nvPicPr>
          <p:cNvPr id="6146" name="Picture 2" descr="Vulnerability to weather&#10;17 of xx slides&#10;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8" t="15906" r="21935" b="9312"/>
          <a:stretch/>
        </p:blipFill>
        <p:spPr bwMode="auto">
          <a:xfrm>
            <a:off x="4436722" y="1269242"/>
            <a:ext cx="4270550" cy="4339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425430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124744"/>
            <a:ext cx="4114800" cy="704056"/>
          </a:xfrm>
        </p:spPr>
        <p:txBody>
          <a:bodyPr/>
          <a:lstStyle/>
          <a:p>
            <a:r>
              <a:rPr lang="en-GB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Pondicherry</a:t>
            </a:r>
            <a:endParaRPr lang="en-GB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973943"/>
            <a:ext cx="4360460" cy="4209143"/>
          </a:xfrm>
        </p:spPr>
        <p:txBody>
          <a:bodyPr>
            <a:normAutofit/>
          </a:bodyPr>
          <a:lstStyle/>
          <a:p>
            <a:r>
              <a:rPr lang="en-GB" dirty="0" err="1" smtClean="0"/>
              <a:t>Swaminathan</a:t>
            </a:r>
            <a:r>
              <a:rPr lang="en-GB" dirty="0" smtClean="0"/>
              <a:t> Village Knowledge Centres</a:t>
            </a:r>
          </a:p>
          <a:p>
            <a:r>
              <a:rPr lang="en-GB" dirty="0" smtClean="0"/>
              <a:t>ICT/networking</a:t>
            </a:r>
          </a:p>
          <a:p>
            <a:r>
              <a:rPr lang="en-GB" dirty="0" smtClean="0"/>
              <a:t>Peer-to-peer &amp; external knowledge</a:t>
            </a:r>
          </a:p>
          <a:p>
            <a:r>
              <a:rPr lang="en-GB" dirty="0" smtClean="0"/>
              <a:t>Collateral benefits</a:t>
            </a:r>
          </a:p>
          <a:p>
            <a:r>
              <a:rPr lang="en-GB" dirty="0" smtClean="0"/>
              <a:t>&gt;90 lives saved</a:t>
            </a:r>
            <a:endParaRPr lang="en-GB" dirty="0"/>
          </a:p>
        </p:txBody>
      </p:sp>
      <p:pic>
        <p:nvPicPr>
          <p:cNvPr id="7170" name="Picture 2" descr="Image result for indian fisherme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6" r="19847"/>
          <a:stretch/>
        </p:blipFill>
        <p:spPr bwMode="auto">
          <a:xfrm>
            <a:off x="5042847" y="1243605"/>
            <a:ext cx="3364174" cy="4505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768772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704056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Singapore workshop Findings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9868"/>
            <a:ext cx="8229600" cy="4258101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Build social capital</a:t>
            </a:r>
          </a:p>
          <a:p>
            <a:pPr lvl="1"/>
            <a:r>
              <a:rPr lang="en-GB" dirty="0" smtClean="0"/>
              <a:t>Capacity building</a:t>
            </a:r>
          </a:p>
          <a:p>
            <a:pPr lvl="1"/>
            <a:r>
              <a:rPr lang="en-GB" dirty="0" smtClean="0"/>
              <a:t>Information</a:t>
            </a:r>
          </a:p>
          <a:p>
            <a:pPr lvl="1"/>
            <a:r>
              <a:rPr lang="en-GB" dirty="0" smtClean="0"/>
              <a:t>Accumulated assets</a:t>
            </a:r>
          </a:p>
          <a:p>
            <a:pPr lvl="1"/>
            <a:r>
              <a:rPr lang="en-GB" dirty="0" smtClean="0"/>
              <a:t>Environmental stewardship &amp; indigenous knowledge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Physical infrastructure</a:t>
            </a:r>
          </a:p>
          <a:p>
            <a:pPr lvl="1"/>
            <a:r>
              <a:rPr lang="en-GB" dirty="0" smtClean="0"/>
              <a:t>Decentralised energy</a:t>
            </a:r>
          </a:p>
          <a:p>
            <a:pPr lvl="1"/>
            <a:r>
              <a:rPr lang="en-GB" dirty="0" smtClean="0"/>
              <a:t>Innovative access to services</a:t>
            </a:r>
          </a:p>
          <a:p>
            <a:pPr lvl="1"/>
            <a:r>
              <a:rPr lang="en-GB" dirty="0" smtClean="0"/>
              <a:t>Communication: early warning &amp; recovery</a:t>
            </a:r>
          </a:p>
          <a:p>
            <a:pPr lvl="1"/>
            <a:r>
              <a:rPr lang="en-GB" dirty="0" smtClean="0"/>
              <a:t>Health &amp; lighting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7257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55" y="1124744"/>
            <a:ext cx="8598089" cy="704056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Singapore workshop Findings…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12"/>
            <a:ext cx="8229600" cy="420351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Maintenance of infrastructure, not just construction</a:t>
            </a:r>
          </a:p>
          <a:p>
            <a:r>
              <a:rPr lang="en-GB" dirty="0" smtClean="0"/>
              <a:t>Resilience part of everyday discourse</a:t>
            </a:r>
          </a:p>
          <a:p>
            <a:endParaRPr lang="en-GB" dirty="0"/>
          </a:p>
          <a:p>
            <a:r>
              <a:rPr lang="en-GB" dirty="0" smtClean="0"/>
              <a:t>Consider wider context</a:t>
            </a:r>
          </a:p>
          <a:p>
            <a:r>
              <a:rPr lang="en-GB" dirty="0" smtClean="0"/>
              <a:t>Unintended consequences</a:t>
            </a:r>
          </a:p>
          <a:p>
            <a:r>
              <a:rPr lang="en-GB" dirty="0" smtClean="0"/>
              <a:t>New risks inherent from new technologies</a:t>
            </a:r>
          </a:p>
          <a:p>
            <a:endParaRPr lang="en-GB" dirty="0" smtClean="0"/>
          </a:p>
          <a:p>
            <a:r>
              <a:rPr lang="en-GB" dirty="0" smtClean="0"/>
              <a:t>Integrated policymaking approach</a:t>
            </a:r>
          </a:p>
          <a:p>
            <a:r>
              <a:rPr lang="en-GB" dirty="0" smtClean="0"/>
              <a:t>Little “real-world” experience and evidence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160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758647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POLICY 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suggestions FOR RESILIENCE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172" y="2323803"/>
            <a:ext cx="8229600" cy="3975397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Providing centralised rural infrastructure &amp; services is</a:t>
            </a:r>
          </a:p>
          <a:p>
            <a:pPr lvl="1"/>
            <a:r>
              <a:rPr lang="en-GB" dirty="0" smtClean="0"/>
              <a:t>Expensive, slow &amp; often low priority</a:t>
            </a:r>
          </a:p>
          <a:p>
            <a:endParaRPr lang="en-GB" dirty="0" smtClean="0"/>
          </a:p>
          <a:p>
            <a:r>
              <a:rPr lang="en-GB" dirty="0" smtClean="0"/>
              <a:t>Rural disaster recovery has similar challenges</a:t>
            </a:r>
          </a:p>
          <a:p>
            <a:endParaRPr lang="en-GB" dirty="0"/>
          </a:p>
          <a:p>
            <a:r>
              <a:rPr lang="en-GB" dirty="0"/>
              <a:t>Disasters, natural or manmade, are inevitable</a:t>
            </a:r>
          </a:p>
          <a:p>
            <a:endParaRPr lang="en-GB" dirty="0"/>
          </a:p>
          <a:p>
            <a:r>
              <a:rPr lang="en-GB" dirty="0" smtClean="0"/>
              <a:t>Smart decentralised approach can be</a:t>
            </a:r>
          </a:p>
          <a:p>
            <a:pPr lvl="1"/>
            <a:r>
              <a:rPr lang="en-GB" dirty="0" smtClean="0"/>
              <a:t>Lower cost, self-sustaining, technology-leapfrogging</a:t>
            </a:r>
          </a:p>
          <a:p>
            <a:pPr lvl="1"/>
            <a:r>
              <a:rPr lang="en-GB" dirty="0" smtClean="0"/>
              <a:t>Also increases resilience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0242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hurrica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6" t="13796" b="21924"/>
          <a:stretch/>
        </p:blipFill>
        <p:spPr bwMode="auto">
          <a:xfrm>
            <a:off x="457200" y="1090574"/>
            <a:ext cx="6186034" cy="366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soapboxcollaborative.org/wp-content/uploads/2016/02/SD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7" y="2524358"/>
            <a:ext cx="6176282" cy="3358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869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2" b="2292"/>
          <a:stretch/>
        </p:blipFill>
        <p:spPr>
          <a:xfrm>
            <a:off x="0" y="1041400"/>
            <a:ext cx="9144000" cy="5816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041400"/>
            <a:ext cx="9144000" cy="14478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0" y="5192575"/>
            <a:ext cx="6438900" cy="1384995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600" b="1" dirty="0">
                <a:solidFill>
                  <a:schemeClr val="bg1"/>
                </a:solidFill>
                <a:latin typeface="+mj-lt"/>
              </a:rPr>
              <a:t>Thank you for your attention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+mj-lt"/>
              </a:rPr>
              <a:t>www.e4sv.org 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| info@e4sv.org | @e4SmartVillages </a:t>
            </a:r>
          </a:p>
        </p:txBody>
      </p:sp>
    </p:spTree>
    <p:extLst>
      <p:ext uri="{BB962C8B-B14F-4D97-AF65-F5344CB8AC3E}">
        <p14:creationId xmlns:p14="http://schemas.microsoft.com/office/powerpoint/2010/main" val="4933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V-template">
  <a:themeElements>
    <a:clrScheme name="Custom 2">
      <a:dk1>
        <a:sysClr val="windowText" lastClr="000000"/>
      </a:dk1>
      <a:lt1>
        <a:srgbClr val="FFFFFF"/>
      </a:lt1>
      <a:dk2>
        <a:srgbClr val="333333"/>
      </a:dk2>
      <a:lt2>
        <a:srgbClr val="F26522"/>
      </a:lt2>
      <a:accent1>
        <a:srgbClr val="CC3333"/>
      </a:accent1>
      <a:accent2>
        <a:srgbClr val="C0504D"/>
      </a:accent2>
      <a:accent3>
        <a:srgbClr val="80C258"/>
      </a:accent3>
      <a:accent4>
        <a:srgbClr val="CC3333"/>
      </a:accent4>
      <a:accent5>
        <a:srgbClr val="80C458"/>
      </a:accent5>
      <a:accent6>
        <a:srgbClr val="80C458"/>
      </a:accent6>
      <a:hlink>
        <a:srgbClr val="CC3333"/>
      </a:hlink>
      <a:folHlink>
        <a:srgbClr val="CC3333"/>
      </a:folHlink>
    </a:clrScheme>
    <a:fontScheme name="SV-fonts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Smart Villages Presentation template</Template>
  <TotalTime>16697</TotalTime>
  <Words>225</Words>
  <Application>Microsoft Office PowerPoint</Application>
  <PresentationFormat>On-screen Show (4:3)</PresentationFormat>
  <Paragraphs>78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Tahoma</vt:lpstr>
      <vt:lpstr>Calibri</vt:lpstr>
      <vt:lpstr>Georgia</vt:lpstr>
      <vt:lpstr>Wingdings</vt:lpstr>
      <vt:lpstr>SV-template</vt:lpstr>
      <vt:lpstr>smart villages &amp; REsILIENCE</vt:lpstr>
      <vt:lpstr>SMART village</vt:lpstr>
      <vt:lpstr>shocks</vt:lpstr>
      <vt:lpstr>PowerPoint Presentation</vt:lpstr>
      <vt:lpstr>NEpal</vt:lpstr>
      <vt:lpstr>West Africa</vt:lpstr>
      <vt:lpstr>Tuvalu</vt:lpstr>
      <vt:lpstr>Pondicherry</vt:lpstr>
      <vt:lpstr>Singapore workshop Findings</vt:lpstr>
      <vt:lpstr>Singapore workshop Findings…</vt:lpstr>
      <vt:lpstr>POLICY suggestions FOR RESILIENCE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creator>John Holmes</dc:creator>
  <cp:lastModifiedBy>Bernie</cp:lastModifiedBy>
  <cp:revision>313</cp:revision>
  <cp:lastPrinted>2016-05-10T11:31:50Z</cp:lastPrinted>
  <dcterms:created xsi:type="dcterms:W3CDTF">2014-05-10T15:28:03Z</dcterms:created>
  <dcterms:modified xsi:type="dcterms:W3CDTF">2016-11-22T12:10:29Z</dcterms:modified>
</cp:coreProperties>
</file>